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9" r:id="rId11"/>
    <p:sldId id="264" r:id="rId12"/>
    <p:sldId id="277" r:id="rId13"/>
    <p:sldId id="265" r:id="rId14"/>
    <p:sldId id="266" r:id="rId15"/>
    <p:sldId id="267" r:id="rId16"/>
    <p:sldId id="268" r:id="rId17"/>
    <p:sldId id="270" r:id="rId18"/>
    <p:sldId id="271" r:id="rId19"/>
    <p:sldId id="305" r:id="rId20"/>
    <p:sldId id="306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272" r:id="rId31"/>
    <p:sldId id="317" r:id="rId32"/>
    <p:sldId id="273" r:id="rId33"/>
    <p:sldId id="274" r:id="rId34"/>
    <p:sldId id="275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3" r:id="rId44"/>
    <p:sldId id="294" r:id="rId45"/>
    <p:sldId id="295" r:id="rId46"/>
    <p:sldId id="296" r:id="rId47"/>
    <p:sldId id="297" r:id="rId48"/>
    <p:sldId id="319" r:id="rId49"/>
    <p:sldId id="320" r:id="rId50"/>
    <p:sldId id="321" r:id="rId51"/>
    <p:sldId id="318" r:id="rId52"/>
    <p:sldId id="298" r:id="rId53"/>
    <p:sldId id="299" r:id="rId54"/>
    <p:sldId id="300" r:id="rId55"/>
    <p:sldId id="303" r:id="rId56"/>
    <p:sldId id="301" r:id="rId5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CC"/>
    <a:srgbClr val="66FFFF"/>
    <a:srgbClr val="66FF33"/>
    <a:srgbClr val="99FF33"/>
    <a:srgbClr val="00FFFF"/>
    <a:srgbClr val="CC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3642" autoAdjust="0"/>
  </p:normalViewPr>
  <p:slideViewPr>
    <p:cSldViewPr>
      <p:cViewPr>
        <p:scale>
          <a:sx n="50" d="100"/>
          <a:sy n="50" d="100"/>
        </p:scale>
        <p:origin x="-1650" y="-1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276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17FD8C-AB2A-4FFA-B868-94B0D35F3F33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21B77-9C21-4AFF-ADD0-7A1BFEE59205}" type="slidenum">
              <a:rPr lang="es-ES"/>
              <a:pPr/>
              <a:t>21</a:t>
            </a:fld>
            <a:endParaRPr lang="es-ES"/>
          </a:p>
        </p:txBody>
      </p:sp>
      <p:sp>
        <p:nvSpPr>
          <p:cNvPr id="237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C7BA02-8BA6-4F1F-8525-77821CA68C60}" type="slidenum">
              <a:rPr lang="es-ES"/>
              <a:pPr/>
              <a:t>22</a:t>
            </a:fld>
            <a:endParaRPr lang="es-ES"/>
          </a:p>
        </p:txBody>
      </p:sp>
      <p:sp>
        <p:nvSpPr>
          <p:cNvPr id="239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8B479-ED2C-49A1-B498-1DC04603F9D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022E6-B1A4-445B-889D-D773FC1C152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6874E-751A-4E2F-9E1C-FB93C89E0CB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7B5CF-8776-4360-95D1-7E354D92A0B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E4911D-3998-4173-9588-8D4A687629E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1C31B-4D5F-484E-BA39-33549209749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8398-0A53-4D5F-BA1E-F38FC6BDAD5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79208-CBE8-455C-B513-372DC0E4761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AA640-C3A0-4DFA-B165-F5A4B3CDF2B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8F74B-FB5E-404B-8CF7-DD0A1DF239D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5901E-0E1C-4862-BBD1-78740C2BCF4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11C0B41-A61D-4955-9E33-5A93489A4D9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ítulo, 2 objetos y 1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D9B4D0-A34E-4502-A37C-842B5447354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C18518-BF0D-4789-A9F7-1BD264EE3A0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BAB0B5E-020C-495F-BD8E-AE16A3470B7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8ADE00-FD45-4EA4-A498-D08B6A43C92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FA70FA5-93B5-49D9-8EF5-6BE79DE583F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30FAD4D-EE0B-496B-BB51-D8EDF213865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DA9AAC-43C0-42B4-B6A9-65CE01D22E89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gif"/><Relationship Id="rId15" Type="http://schemas.openxmlformats.org/officeDocument/2006/relationships/image" Target="../media/image18.gif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gif"/><Relationship Id="rId10" Type="http://schemas.openxmlformats.org/officeDocument/2006/relationships/image" Target="../media/image49.jpeg"/><Relationship Id="rId4" Type="http://schemas.openxmlformats.org/officeDocument/2006/relationships/image" Target="../media/image26.jpeg"/><Relationship Id="rId9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gif"/><Relationship Id="rId7" Type="http://schemas.openxmlformats.org/officeDocument/2006/relationships/image" Target="../media/image54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gif"/><Relationship Id="rId5" Type="http://schemas.openxmlformats.org/officeDocument/2006/relationships/image" Target="../media/image32.jpeg"/><Relationship Id="rId4" Type="http://schemas.openxmlformats.org/officeDocument/2006/relationships/image" Target="../media/image52.gif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12" Type="http://schemas.openxmlformats.org/officeDocument/2006/relationships/image" Target="../media/image51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gif"/><Relationship Id="rId11" Type="http://schemas.openxmlformats.org/officeDocument/2006/relationships/image" Target="../media/image47.jpeg"/><Relationship Id="rId5" Type="http://schemas.openxmlformats.org/officeDocument/2006/relationships/image" Target="../media/image66.jpeg"/><Relationship Id="rId10" Type="http://schemas.openxmlformats.org/officeDocument/2006/relationships/image" Target="../media/image42.png"/><Relationship Id="rId4" Type="http://schemas.openxmlformats.org/officeDocument/2006/relationships/image" Target="../media/image65.gif"/><Relationship Id="rId9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3.gif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7.gif"/><Relationship Id="rId4" Type="http://schemas.openxmlformats.org/officeDocument/2006/relationships/image" Target="../media/image10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5.wmf"/><Relationship Id="rId4" Type="http://schemas.openxmlformats.org/officeDocument/2006/relationships/image" Target="../media/image11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9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gif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.gif"/><Relationship Id="rId5" Type="http://schemas.openxmlformats.org/officeDocument/2006/relationships/image" Target="../media/image125.jpeg"/><Relationship Id="rId4" Type="http://schemas.openxmlformats.org/officeDocument/2006/relationships/image" Target="../media/image124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gif"/><Relationship Id="rId3" Type="http://schemas.openxmlformats.org/officeDocument/2006/relationships/image" Target="../media/image128.gif"/><Relationship Id="rId7" Type="http://schemas.openxmlformats.org/officeDocument/2006/relationships/image" Target="../media/image53.gif"/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.gif"/><Relationship Id="rId5" Type="http://schemas.openxmlformats.org/officeDocument/2006/relationships/image" Target="../media/image130.gif"/><Relationship Id="rId4" Type="http://schemas.openxmlformats.org/officeDocument/2006/relationships/image" Target="../media/image129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gif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gif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gif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gif"/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gif"/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26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26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2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3" Type="http://schemas.openxmlformats.org/officeDocument/2006/relationships/image" Target="../media/image154.jpeg"/><Relationship Id="rId7" Type="http://schemas.openxmlformats.org/officeDocument/2006/relationships/image" Target="../media/image156.jpeg"/><Relationship Id="rId12" Type="http://schemas.openxmlformats.org/officeDocument/2006/relationships/image" Target="../media/image161.pn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eg"/><Relationship Id="rId11" Type="http://schemas.openxmlformats.org/officeDocument/2006/relationships/image" Target="../media/image160.png"/><Relationship Id="rId5" Type="http://schemas.openxmlformats.org/officeDocument/2006/relationships/image" Target="../media/image145.jpeg"/><Relationship Id="rId10" Type="http://schemas.openxmlformats.org/officeDocument/2006/relationships/image" Target="../media/image159.png"/><Relationship Id="rId4" Type="http://schemas.openxmlformats.org/officeDocument/2006/relationships/image" Target="../media/image144.jpeg"/><Relationship Id="rId9" Type="http://schemas.openxmlformats.org/officeDocument/2006/relationships/image" Target="../media/image1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ba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49500"/>
            <a:ext cx="4273550" cy="4508500"/>
          </a:xfrm>
          <a:prstGeom prst="rect">
            <a:avLst/>
          </a:prstGeom>
          <a:noFill/>
        </p:spPr>
      </p:pic>
      <p:pic>
        <p:nvPicPr>
          <p:cNvPr id="2058" name="Picture 10" descr="jueg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2276475"/>
            <a:ext cx="4716462" cy="4581525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8600" y="333375"/>
            <a:ext cx="8591550" cy="1871663"/>
          </a:xfrm>
          <a:prstGeom prst="rect">
            <a:avLst/>
          </a:prstGeom>
          <a:solidFill>
            <a:srgbClr val="66FF33"/>
          </a:solidFill>
          <a:ln w="2857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pPr algn="ctr"/>
            <a:endParaRPr lang="es-ES">
              <a:solidFill>
                <a:srgbClr val="DDDDDD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457200"/>
            <a:ext cx="8218487" cy="1524000"/>
          </a:xfrm>
          <a:solidFill>
            <a:srgbClr val="FF3399"/>
          </a:solidFill>
        </p:spPr>
        <p:txBody>
          <a:bodyPr/>
          <a:lstStyle/>
          <a:p>
            <a:r>
              <a:rPr lang="es-ES" sz="4000" b="1">
                <a:latin typeface="Franklin Gothic Medium" pitchFamily="34" charset="0"/>
              </a:rPr>
              <a:t>EL NIÑO CON ASMA EN LA ACTIVIDAD FISICA Y EN EL DEPORTE</a:t>
            </a:r>
            <a:endParaRPr lang="es-ES" sz="4000" b="1">
              <a:solidFill>
                <a:srgbClr val="A50021"/>
              </a:solidFill>
              <a:latin typeface="Franklin Gothic Medium" pitchFamily="34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900113" y="5445125"/>
            <a:ext cx="7056437" cy="11874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spAutoFit/>
            <a:flatTx/>
          </a:bodyPr>
          <a:lstStyle/>
          <a:p>
            <a:r>
              <a:rPr lang="es-ES_tradnl" sz="2000" b="1">
                <a:latin typeface="Arial" charset="0"/>
              </a:rPr>
              <a:t>1ª Jornadas de puertas abiertas de la SEICAP </a:t>
            </a:r>
            <a:r>
              <a:rPr lang="es-ES" b="1"/>
              <a:t>para el paciente alérgico y su entorno.</a:t>
            </a:r>
          </a:p>
          <a:p>
            <a:r>
              <a:rPr lang="es-ES_tradnl" sz="2000" b="1">
                <a:latin typeface="Arial" charset="0"/>
              </a:rPr>
              <a:t>Palma de Mallorca 15 y 16 de mayo 2009</a:t>
            </a:r>
            <a:r>
              <a:rPr lang="es-ES_tradnl" b="1" i="1"/>
              <a:t>  </a:t>
            </a:r>
            <a:endParaRPr lang="es-ES" b="1" i="1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7323137" cy="61658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s-ES" sz="28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¿pueden hacer </a:t>
            </a:r>
          </a:p>
          <a:p>
            <a:pPr algn="ctr"/>
            <a:r>
              <a:rPr lang="es-ES" sz="28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educación física y deporte </a:t>
            </a:r>
          </a:p>
          <a:p>
            <a:pPr algn="ctr"/>
            <a:r>
              <a:rPr lang="es-ES" sz="28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los niños que tienen asma?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arat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412875"/>
            <a:ext cx="7916862" cy="2879725"/>
          </a:xfrm>
          <a:gradFill rotWithShape="1">
            <a:gsLst>
              <a:gs pos="0">
                <a:srgbClr val="FF3300">
                  <a:alpha val="70000"/>
                </a:srgbClr>
              </a:gs>
              <a:gs pos="100000">
                <a:srgbClr val="FF3300">
                  <a:gamma/>
                  <a:shade val="46275"/>
                  <a:invGamma/>
                  <a:alpha val="70000"/>
                </a:srgbClr>
              </a:gs>
            </a:gsLst>
            <a:lin ang="5400000" scaled="1"/>
          </a:gra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Las enfermedades alérgicas tienen una prevalencia en la población mundial  del 20%</a:t>
            </a:r>
            <a:r>
              <a:rPr lang="es-ES" sz="60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35150" y="4652963"/>
            <a:ext cx="5410200" cy="1830387"/>
          </a:xfrm>
          <a:prstGeom prst="rect">
            <a:avLst/>
          </a:prstGeom>
          <a:gradFill rotWithShape="1">
            <a:gsLst>
              <a:gs pos="0">
                <a:srgbClr val="0066FF">
                  <a:alpha val="50000"/>
                </a:srgbClr>
              </a:gs>
              <a:gs pos="100000">
                <a:srgbClr val="0066FF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2857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chemeClr val="bg1"/>
                </a:solidFill>
              </a:rPr>
              <a:t>EL ASMA BRONQUIAL </a:t>
            </a:r>
          </a:p>
          <a:p>
            <a:pPr>
              <a:spcBef>
                <a:spcPct val="50000"/>
              </a:spcBef>
            </a:pPr>
            <a:r>
              <a:rPr lang="es-ES" sz="2800" b="1">
                <a:solidFill>
                  <a:schemeClr val="bg1"/>
                </a:solidFill>
              </a:rPr>
              <a:t>Es la más frecuente en la infancia</a:t>
            </a:r>
          </a:p>
          <a:p>
            <a:pPr>
              <a:spcBef>
                <a:spcPct val="50000"/>
              </a:spcBef>
            </a:pPr>
            <a:r>
              <a:rPr lang="es-ES" sz="2800" b="1">
                <a:solidFill>
                  <a:schemeClr val="bg1"/>
                </a:solidFill>
              </a:rPr>
              <a:t>Afecta a todas las edades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iño senta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213100"/>
            <a:ext cx="3016250" cy="34115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099" name="Picture 3" descr="Niños futbo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862388" cy="4221163"/>
          </a:xfrm>
          <a:prstGeom prst="rect">
            <a:avLst/>
          </a:prstGeom>
          <a:noFill/>
        </p:spPr>
      </p:pic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1676400" y="1905000"/>
            <a:ext cx="1676400" cy="1676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868863"/>
            <a:ext cx="4537075" cy="1223962"/>
          </a:xfrm>
          <a:ln w="38100">
            <a:solidFill>
              <a:srgbClr val="3333FF"/>
            </a:solidFill>
          </a:ln>
        </p:spPr>
        <p:txBody>
          <a:bodyPr/>
          <a:lstStyle/>
          <a:p>
            <a:pPr algn="l"/>
            <a:r>
              <a:rPr lang="es-ES" sz="2800"/>
              <a:t/>
            </a:r>
            <a:br>
              <a:rPr lang="es-ES" sz="2800"/>
            </a:br>
            <a:r>
              <a:rPr lang="es-ES" sz="2800"/>
              <a:t/>
            </a:r>
            <a:br>
              <a:rPr lang="es-ES" sz="2800"/>
            </a:br>
            <a:r>
              <a:rPr lang="es-ES" sz="2800"/>
              <a:t/>
            </a:r>
            <a:br>
              <a:rPr lang="es-ES" sz="2800"/>
            </a:br>
            <a:r>
              <a:rPr lang="es-ES" sz="2800"/>
              <a:t/>
            </a:r>
            <a:br>
              <a:rPr lang="es-ES" sz="2800"/>
            </a:br>
            <a:r>
              <a:rPr lang="es-ES" sz="2800"/>
              <a:t>Sentimientos de inferioridad </a:t>
            </a:r>
            <a:br>
              <a:rPr lang="es-ES" sz="2800"/>
            </a:br>
            <a:r>
              <a:rPr lang="es-ES" sz="2800"/>
              <a:t>Pérdida de autoestima</a:t>
            </a:r>
            <a:br>
              <a:rPr lang="es-ES" sz="2800"/>
            </a:br>
            <a:r>
              <a:rPr lang="es-ES" sz="2800"/>
              <a:t/>
            </a:r>
            <a:br>
              <a:rPr lang="es-ES" sz="2800"/>
            </a:br>
            <a:r>
              <a:rPr lang="es-ES" sz="3600"/>
              <a:t/>
            </a:r>
            <a:br>
              <a:rPr lang="es-ES" sz="3600"/>
            </a:br>
            <a:endParaRPr lang="es-ES" sz="3600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4140200" y="1700213"/>
            <a:ext cx="4800600" cy="557212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/>
              <a:t>Limitación de la actividad física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779838" y="260350"/>
            <a:ext cx="5184775" cy="557213"/>
          </a:xfrm>
          <a:prstGeom prst="rect">
            <a:avLst/>
          </a:prstGeom>
          <a:solidFill>
            <a:srgbClr val="0066FF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rgbClr val="FF0000"/>
                </a:solidFill>
              </a:rPr>
              <a:t>!!ASMA NO CONTROLADO¡¡</a:t>
            </a: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6156325" y="908050"/>
            <a:ext cx="720725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6227763" y="2349500"/>
            <a:ext cx="720725" cy="71913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 descr="med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88913"/>
            <a:ext cx="2735262" cy="357346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122" name="Picture 2" descr="sobreprotecc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24413" cy="4086225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5300663"/>
            <a:ext cx="5721350" cy="1143000"/>
          </a:xfrm>
          <a:ln w="38100">
            <a:solidFill>
              <a:srgbClr val="FF3300"/>
            </a:solidFill>
          </a:ln>
        </p:spPr>
        <p:txBody>
          <a:bodyPr/>
          <a:lstStyle/>
          <a:p>
            <a:pPr algn="l"/>
            <a:r>
              <a:rPr lang="es-ES" sz="3600">
                <a:solidFill>
                  <a:schemeClr val="tx1"/>
                </a:solidFill>
              </a:rPr>
              <a:t/>
            </a:r>
            <a:br>
              <a:rPr lang="es-ES" sz="3600">
                <a:solidFill>
                  <a:schemeClr val="tx1"/>
                </a:solidFill>
              </a:rPr>
            </a:br>
            <a:r>
              <a:rPr lang="es-ES" sz="3600">
                <a:solidFill>
                  <a:schemeClr val="tx1"/>
                </a:solidFill>
              </a:rPr>
              <a:t>Se restringen las actividades Absentismo escolar</a:t>
            </a:r>
            <a:br>
              <a:rPr lang="es-ES" sz="3600">
                <a:solidFill>
                  <a:schemeClr val="tx1"/>
                </a:solidFill>
              </a:rPr>
            </a:br>
            <a:endParaRPr lang="es-ES" sz="3600">
              <a:solidFill>
                <a:schemeClr val="tx1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7315200" y="5486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 MÉDICO</a:t>
            </a:r>
          </a:p>
        </p:txBody>
      </p:sp>
      <p:pic>
        <p:nvPicPr>
          <p:cNvPr id="5126" name="Picture 6" descr="Padre_hij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2781300"/>
            <a:ext cx="2743200" cy="24828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372225" y="4437063"/>
            <a:ext cx="2362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chemeClr val="bg1"/>
                </a:solidFill>
              </a:rPr>
              <a:t>Padres</a:t>
            </a: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4859338" y="1557338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2051050" y="414972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7740650" y="2133600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/>
              <a:t>Dr.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260350"/>
            <a:ext cx="6970712" cy="647700"/>
          </a:xfrm>
          <a:solidFill>
            <a:srgbClr val="FFFF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>
            <a:flatTx/>
          </a:bodyPr>
          <a:lstStyle/>
          <a:p>
            <a:r>
              <a:rPr lang="es-ES" sz="4000" b="1"/>
              <a:t>Educación sanitaria</a:t>
            </a:r>
          </a:p>
        </p:txBody>
      </p:sp>
      <p:pic>
        <p:nvPicPr>
          <p:cNvPr id="6147" name="Picture 3" descr="Diapositiva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7086600" cy="53117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avidad torac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886200"/>
            <a:ext cx="1844675" cy="2667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7172" name="Picture 4" descr="Pulmon en marcha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838200"/>
            <a:ext cx="2971800" cy="2774950"/>
          </a:xfrm>
          <a:prstGeom prst="rect">
            <a:avLst/>
          </a:prstGeom>
          <a:noFill/>
        </p:spPr>
      </p:pic>
      <p:pic>
        <p:nvPicPr>
          <p:cNvPr id="7173" name="Picture 5" descr="Piulmones niñ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500438"/>
            <a:ext cx="3048000" cy="2757487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348038" y="188913"/>
            <a:ext cx="5638800" cy="1143000"/>
          </a:xfrm>
          <a:solidFill>
            <a:srgbClr val="FFFF00"/>
          </a:solidFill>
        </p:spPr>
        <p:txBody>
          <a:bodyPr/>
          <a:lstStyle/>
          <a:p>
            <a:r>
              <a:rPr lang="es-ES" sz="4000" b="1"/>
              <a:t>¿Qué son los pulmones?</a:t>
            </a:r>
          </a:p>
        </p:txBody>
      </p:sp>
      <p:pic>
        <p:nvPicPr>
          <p:cNvPr id="7175" name="Picture 7" descr="Pulmon norma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1628775"/>
            <a:ext cx="3886200" cy="4438650"/>
          </a:xfrm>
          <a:prstGeom prst="rect">
            <a:avLst/>
          </a:prstGeom>
          <a:noFill/>
          <a:ln w="3175">
            <a:solidFill>
              <a:srgbClr val="FFFF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84213" y="188913"/>
            <a:ext cx="2362200" cy="557212"/>
          </a:xfrm>
          <a:prstGeom prst="rect">
            <a:avLst/>
          </a:prstGeom>
          <a:solidFill>
            <a:srgbClr val="DDDDDD"/>
          </a:solidFill>
          <a:ln w="38100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rgbClr val="FF0000"/>
                </a:solidFill>
              </a:rPr>
              <a:t>ANATOMÍA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lveol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6813" y="1412875"/>
            <a:ext cx="2897187" cy="3124200"/>
          </a:xfrm>
          <a:prstGeom prst="rect">
            <a:avLst/>
          </a:prstGeom>
          <a:noFill/>
        </p:spPr>
      </p:pic>
      <p:pic>
        <p:nvPicPr>
          <p:cNvPr id="8196" name="Picture 4" descr="Fio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6324600" cy="3735388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50825" y="4868863"/>
            <a:ext cx="2376488" cy="1069975"/>
          </a:xfrm>
          <a:prstGeom prst="rect">
            <a:avLst/>
          </a:prstGeom>
          <a:noFill/>
          <a:ln w="3175">
            <a:solidFill>
              <a:srgbClr val="66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3200"/>
              <a:t>Intercambio </a:t>
            </a:r>
          </a:p>
          <a:p>
            <a:r>
              <a:rPr lang="es-ES" sz="3200"/>
              <a:t>gaseoso</a:t>
            </a:r>
          </a:p>
        </p:txBody>
      </p:sp>
      <p:pic>
        <p:nvPicPr>
          <p:cNvPr id="8199" name="Picture 7" descr="Pulmon en marcha"/>
          <p:cNvPicPr>
            <a:picLocks noChangeAspect="1" noChangeArrowheads="1" noCrop="1"/>
          </p:cNvPicPr>
          <p:nvPr>
            <p:ph type="title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659563" y="4652963"/>
            <a:ext cx="2133600" cy="1992312"/>
          </a:xfrm>
          <a:noFill/>
          <a:ln/>
        </p:spPr>
      </p:pic>
      <p:sp>
        <p:nvSpPr>
          <p:cNvPr id="8201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152400"/>
            <a:ext cx="5943600" cy="685800"/>
          </a:xfrm>
          <a:solidFill>
            <a:srgbClr val="66FFFF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flatTx/>
          </a:bodyPr>
          <a:lstStyle/>
          <a:p>
            <a:r>
              <a:rPr lang="es-ES" sz="2800" b="1">
                <a:solidFill>
                  <a:srgbClr val="FF0000"/>
                </a:solidFill>
              </a:rPr>
              <a:t/>
            </a:r>
            <a:br>
              <a:rPr lang="es-ES" sz="2800" b="1">
                <a:solidFill>
                  <a:srgbClr val="FF0000"/>
                </a:solidFill>
              </a:rPr>
            </a:br>
            <a:r>
              <a:rPr lang="es-ES" sz="2800" b="1">
                <a:solidFill>
                  <a:srgbClr val="FF0000"/>
                </a:solidFill>
              </a:rPr>
              <a:t>FISIOLOGÍA RESPIRATORIA</a:t>
            </a:r>
            <a:br>
              <a:rPr lang="es-ES" sz="2800" b="1">
                <a:solidFill>
                  <a:srgbClr val="FF0000"/>
                </a:solidFill>
              </a:rPr>
            </a:br>
            <a:endParaRPr lang="es-ES" sz="2800" b="1">
              <a:solidFill>
                <a:srgbClr val="FF0000"/>
              </a:solidFill>
            </a:endParaRPr>
          </a:p>
        </p:txBody>
      </p:sp>
      <p:pic>
        <p:nvPicPr>
          <p:cNvPr id="8202" name="Picture 10" descr="intercambio gaseos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292600"/>
            <a:ext cx="3467100" cy="2363788"/>
          </a:xfrm>
          <a:prstGeom prst="rect">
            <a:avLst/>
          </a:prstGeom>
          <a:noFill/>
        </p:spPr>
      </p:pic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3995738" y="1052513"/>
            <a:ext cx="1800225" cy="400050"/>
          </a:xfrm>
          <a:prstGeom prst="rect">
            <a:avLst/>
          </a:prstGeom>
          <a:noFill/>
          <a:ln w="3175">
            <a:solidFill>
              <a:srgbClr val="66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>
                <a:latin typeface="Arial" charset="0"/>
              </a:rPr>
              <a:t>ALVEOLO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nubenatur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260350"/>
            <a:ext cx="7993062" cy="2520950"/>
          </a:xfrm>
          <a:gradFill rotWithShape="1">
            <a:gsLst>
              <a:gs pos="0">
                <a:srgbClr val="66FFFF">
                  <a:alpha val="50000"/>
                </a:srgbClr>
              </a:gs>
              <a:gs pos="100000">
                <a:srgbClr val="66FFFF">
                  <a:gamma/>
                  <a:shade val="46275"/>
                  <a:invGamma/>
                  <a:alpha val="50000"/>
                </a:srgbClr>
              </a:gs>
            </a:gsLst>
            <a:lin ang="5400000" scaled="1"/>
          </a:gradFill>
          <a:ln w="38100">
            <a:solidFill>
              <a:srgbClr val="66FFFF"/>
            </a:solidFill>
          </a:ln>
        </p:spPr>
        <p:txBody>
          <a:bodyPr/>
          <a:lstStyle/>
          <a:p>
            <a:pPr algn="l"/>
            <a:r>
              <a:rPr lang="es-ES" sz="3200" b="1">
                <a:solidFill>
                  <a:srgbClr val="FF0000"/>
                </a:solidFill>
              </a:rPr>
              <a:t/>
            </a:r>
            <a:br>
              <a:rPr lang="es-ES" sz="3200" b="1">
                <a:solidFill>
                  <a:srgbClr val="FF0000"/>
                </a:solidFill>
              </a:rPr>
            </a:br>
            <a:r>
              <a:rPr lang="es-ES" sz="3200" b="1">
                <a:solidFill>
                  <a:srgbClr val="FF0000"/>
                </a:solidFill>
              </a:rPr>
              <a:t/>
            </a:r>
            <a:br>
              <a:rPr lang="es-ES" sz="3200" b="1">
                <a:solidFill>
                  <a:srgbClr val="FF0000"/>
                </a:solidFill>
              </a:rPr>
            </a:br>
            <a:r>
              <a:rPr lang="es-ES" sz="3200" b="1">
                <a:solidFill>
                  <a:srgbClr val="FF0000"/>
                </a:solidFill>
              </a:rPr>
              <a:t/>
            </a:r>
            <a:br>
              <a:rPr lang="es-ES" sz="3200" b="1">
                <a:solidFill>
                  <a:srgbClr val="FF0000"/>
                </a:solidFill>
              </a:rPr>
            </a:br>
            <a:r>
              <a:rPr lang="es-ES" sz="3200" b="1">
                <a:latin typeface="Arial" charset="0"/>
              </a:rPr>
              <a:t>RESPIRAMOS SIN DARNOS CUENTA</a:t>
            </a:r>
            <a:br>
              <a:rPr lang="es-ES" sz="3200" b="1">
                <a:latin typeface="Arial" charset="0"/>
              </a:rPr>
            </a:br>
            <a:r>
              <a:rPr lang="es-ES" sz="3200" b="1">
                <a:latin typeface="Arial" charset="0"/>
              </a:rPr>
              <a:t>25.000 respiraciones diarias</a:t>
            </a:r>
            <a:br>
              <a:rPr lang="es-ES" sz="3200" b="1">
                <a:latin typeface="Arial" charset="0"/>
              </a:rPr>
            </a:br>
            <a:r>
              <a:rPr lang="es-ES" sz="3200" b="1">
                <a:latin typeface="Arial" charset="0"/>
              </a:rPr>
              <a:t>Se movilizan 10.000 litros de aire al día</a:t>
            </a:r>
            <a:br>
              <a:rPr lang="es-ES" sz="3200" b="1">
                <a:latin typeface="Arial" charset="0"/>
              </a:rPr>
            </a:br>
            <a:r>
              <a:rPr lang="es-ES" sz="3200" b="1">
                <a:latin typeface="Arial" charset="0"/>
              </a:rPr>
              <a:t>AIRE:  O2,  N,  otros gases y partículas</a:t>
            </a:r>
            <a:r>
              <a:rPr lang="es-ES" sz="3200" b="1">
                <a:solidFill>
                  <a:srgbClr val="FFFF00"/>
                </a:solidFill>
              </a:rPr>
              <a:t/>
            </a:r>
            <a:br>
              <a:rPr lang="es-ES" sz="3200" b="1">
                <a:solidFill>
                  <a:srgbClr val="FFFF00"/>
                </a:solidFill>
              </a:rPr>
            </a:br>
            <a:r>
              <a:rPr lang="es-ES" sz="3600" b="1">
                <a:solidFill>
                  <a:srgbClr val="FFFF00"/>
                </a:solidFill>
              </a:rPr>
              <a:t/>
            </a:r>
            <a:br>
              <a:rPr lang="es-ES" sz="3600" b="1">
                <a:solidFill>
                  <a:srgbClr val="FFFF00"/>
                </a:solidFill>
              </a:rPr>
            </a:br>
            <a:r>
              <a:rPr lang="es-ES" sz="3200" b="1">
                <a:solidFill>
                  <a:srgbClr val="FF0000"/>
                </a:solidFill>
              </a:rPr>
              <a:t/>
            </a:r>
            <a:br>
              <a:rPr lang="es-ES" sz="3200" b="1">
                <a:solidFill>
                  <a:srgbClr val="FF0000"/>
                </a:solidFill>
              </a:rPr>
            </a:br>
            <a:endParaRPr lang="es-ES" sz="3200" b="1">
              <a:solidFill>
                <a:srgbClr val="FF0000"/>
              </a:solidFill>
            </a:endParaRPr>
          </a:p>
        </p:txBody>
      </p:sp>
      <p:pic>
        <p:nvPicPr>
          <p:cNvPr id="9229" name="Picture 13" descr="pg11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644900"/>
            <a:ext cx="2667000" cy="287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oto paisaje-pulm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</p:spPr>
      </p:pic>
      <p:pic>
        <p:nvPicPr>
          <p:cNvPr id="23558" name="Picture 6" descr="transport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5445125"/>
            <a:ext cx="2447925" cy="1112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0" name="Picture 8" descr="tabac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2924175"/>
            <a:ext cx="2520950" cy="1890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9" name="Picture 7" descr="tabaco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3068638"/>
            <a:ext cx="1512887" cy="1512887"/>
          </a:xfrm>
          <a:prstGeom prst="rect">
            <a:avLst/>
          </a:prstGeom>
          <a:noFill/>
        </p:spPr>
      </p:pic>
      <p:pic>
        <p:nvPicPr>
          <p:cNvPr id="23561" name="Picture 9" descr="polen-1"/>
          <p:cNvPicPr>
            <a:picLocks noChangeAspect="1" noChangeArrowheads="1"/>
          </p:cNvPicPr>
          <p:nvPr/>
        </p:nvPicPr>
        <p:blipFill>
          <a:blip r:embed="rId6"/>
          <a:srcRect l="1964"/>
          <a:stretch>
            <a:fillRect/>
          </a:stretch>
        </p:blipFill>
        <p:spPr bwMode="auto">
          <a:xfrm>
            <a:off x="323850" y="260350"/>
            <a:ext cx="2555875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3" name="Picture 11" descr="clase2"/>
          <p:cNvPicPr>
            <a:picLocks noChangeAspect="1" noChangeArrowheads="1"/>
          </p:cNvPicPr>
          <p:nvPr/>
        </p:nvPicPr>
        <p:blipFill>
          <a:blip r:embed="rId7"/>
          <a:srcRect b="2754"/>
          <a:stretch>
            <a:fillRect/>
          </a:stretch>
        </p:blipFill>
        <p:spPr bwMode="auto">
          <a:xfrm>
            <a:off x="4643438" y="260350"/>
            <a:ext cx="2047875" cy="220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2" name="Picture 10" descr="polen-2"/>
          <p:cNvPicPr>
            <a:picLocks noChangeAspect="1" noChangeArrowheads="1"/>
          </p:cNvPicPr>
          <p:nvPr/>
        </p:nvPicPr>
        <p:blipFill>
          <a:blip r:embed="rId8"/>
          <a:srcRect b="2098"/>
          <a:stretch>
            <a:fillRect/>
          </a:stretch>
        </p:blipFill>
        <p:spPr bwMode="auto">
          <a:xfrm>
            <a:off x="827088" y="476250"/>
            <a:ext cx="1235075" cy="1447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3564" name="Picture 12" descr="clase8"/>
          <p:cNvPicPr>
            <a:picLocks noChangeAspect="1" noChangeArrowheads="1"/>
          </p:cNvPicPr>
          <p:nvPr/>
        </p:nvPicPr>
        <p:blipFill>
          <a:blip r:embed="rId9"/>
          <a:srcRect l="774" t="1266" r="2936" b="5241"/>
          <a:stretch>
            <a:fillRect/>
          </a:stretch>
        </p:blipFill>
        <p:spPr bwMode="auto">
          <a:xfrm>
            <a:off x="250825" y="2060575"/>
            <a:ext cx="2665413" cy="1998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5" name="Picture 13" descr="clase7"/>
          <p:cNvPicPr>
            <a:picLocks noChangeAspect="1" noChangeArrowheads="1"/>
          </p:cNvPicPr>
          <p:nvPr/>
        </p:nvPicPr>
        <p:blipFill>
          <a:blip r:embed="rId10"/>
          <a:srcRect t="1790" r="1012" b="2956"/>
          <a:stretch>
            <a:fillRect/>
          </a:stretch>
        </p:blipFill>
        <p:spPr bwMode="auto">
          <a:xfrm>
            <a:off x="971550" y="2708275"/>
            <a:ext cx="1223963" cy="957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6" name="Picture 14" descr="ACAR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55875" y="260350"/>
            <a:ext cx="2232025" cy="167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8" name="Picture 16" descr="trafficjam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580063" y="5229225"/>
            <a:ext cx="1714500" cy="1325563"/>
          </a:xfrm>
          <a:prstGeom prst="rect">
            <a:avLst/>
          </a:prstGeom>
          <a:noFill/>
        </p:spPr>
      </p:pic>
      <p:pic>
        <p:nvPicPr>
          <p:cNvPr id="23567" name="Picture 15" descr="Classic%20sprays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908175" y="4914900"/>
            <a:ext cx="1554163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7" name="Picture 5" descr="contaminacion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019925" y="4724400"/>
            <a:ext cx="1662113" cy="1827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6" name="Picture 4" descr="pg11b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419475" y="2276475"/>
            <a:ext cx="2333625" cy="2519363"/>
          </a:xfrm>
          <a:prstGeom prst="rect">
            <a:avLst/>
          </a:prstGeom>
          <a:noFill/>
        </p:spPr>
      </p:pic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4067175" y="4724400"/>
            <a:ext cx="3095625" cy="831850"/>
          </a:xfrm>
          <a:prstGeom prst="rect">
            <a:avLst/>
          </a:prstGeom>
          <a:solidFill>
            <a:srgbClr val="FF33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>
            <a:spAutoFit/>
            <a:flatTx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AGENTES CONTAMINANTES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900113" y="1916113"/>
            <a:ext cx="2232025" cy="466725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ALERGENOS</a:t>
            </a:r>
          </a:p>
        </p:txBody>
      </p:sp>
      <p:pic>
        <p:nvPicPr>
          <p:cNvPr id="23571" name="Picture 19" descr="gripe en casa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227763" y="549275"/>
            <a:ext cx="2627312" cy="217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6877050" y="260350"/>
            <a:ext cx="2016125" cy="831850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b="1"/>
              <a:t>VIRUS Y BACTERIAS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541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 sz="3200" b="1">
              <a:solidFill>
                <a:srgbClr val="FF0000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3200"/>
            <a:ext cx="7772400" cy="1143000"/>
          </a:xfrm>
        </p:spPr>
        <p:txBody>
          <a:bodyPr/>
          <a:lstStyle/>
          <a:p>
            <a:pPr algn="l"/>
            <a: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</a:br>
            <a: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</a:br>
            <a: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  <a:t>SISTEMA </a:t>
            </a:r>
            <a:b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</a:br>
            <a:r>
              <a:rPr lang="es-ES" sz="3600" b="1" u="sng">
                <a:solidFill>
                  <a:schemeClr val="bg1"/>
                </a:solidFill>
                <a:latin typeface="Arial Black" pitchFamily="34" charset="0"/>
              </a:rPr>
              <a:t>DEFENSIVO:</a:t>
            </a:r>
            <a:r>
              <a:rPr lang="es-ES" sz="3200" b="1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s-ES" sz="3200" b="1">
                <a:solidFill>
                  <a:schemeClr val="bg1"/>
                </a:solidFill>
                <a:latin typeface="Arial Black" pitchFamily="34" charset="0"/>
              </a:rPr>
            </a:br>
            <a:r>
              <a:rPr lang="es-ES" sz="3200" b="1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s-ES" sz="3200" b="1">
                <a:solidFill>
                  <a:schemeClr val="bg1"/>
                </a:solidFill>
                <a:latin typeface="Arial Black" pitchFamily="34" charset="0"/>
              </a:rPr>
            </a:br>
            <a:r>
              <a:rPr lang="es-ES" sz="3600" b="1">
                <a:solidFill>
                  <a:schemeClr val="tx1"/>
                </a:solidFill>
              </a:rPr>
              <a:t>Nariz (filtro térmico)</a:t>
            </a:r>
            <a:br>
              <a:rPr lang="es-ES" sz="3600" b="1">
                <a:solidFill>
                  <a:schemeClr val="tx1"/>
                </a:solidFill>
              </a:rPr>
            </a:br>
            <a:r>
              <a:rPr lang="es-ES" sz="3200" b="1">
                <a:solidFill>
                  <a:schemeClr val="tx1"/>
                </a:solidFill>
              </a:rPr>
              <a:t/>
            </a:r>
            <a:br>
              <a:rPr lang="es-ES" sz="3200" b="1">
                <a:solidFill>
                  <a:schemeClr val="tx1"/>
                </a:solidFill>
              </a:rPr>
            </a:br>
            <a:r>
              <a:rPr lang="es-ES" sz="3600" b="1">
                <a:solidFill>
                  <a:schemeClr val="tx1"/>
                </a:solidFill>
              </a:rPr>
              <a:t>Transporte muco-ciliar</a:t>
            </a:r>
            <a:r>
              <a:rPr lang="es-ES" sz="3200" b="1">
                <a:solidFill>
                  <a:schemeClr val="tx1"/>
                </a:solidFill>
              </a:rPr>
              <a:t/>
            </a:r>
            <a:br>
              <a:rPr lang="es-ES" sz="3200" b="1">
                <a:solidFill>
                  <a:schemeClr val="tx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/>
            </a:r>
            <a:br>
              <a:rPr lang="es-ES" sz="3200" b="1">
                <a:solidFill>
                  <a:schemeClr val="bg1"/>
                </a:solidFill>
              </a:rPr>
            </a:br>
            <a:r>
              <a:rPr lang="es-ES" sz="3200" b="1">
                <a:solidFill>
                  <a:schemeClr val="bg1"/>
                </a:solidFill>
              </a:rPr>
              <a:t>                          </a:t>
            </a:r>
            <a:br>
              <a:rPr lang="es-ES" sz="3200" b="1">
                <a:solidFill>
                  <a:schemeClr val="bg1"/>
                </a:solidFill>
              </a:rPr>
            </a:br>
            <a:endParaRPr lang="es-ES" sz="3200" b="1">
              <a:solidFill>
                <a:schemeClr val="bg1"/>
              </a:solidFill>
            </a:endParaRPr>
          </a:p>
        </p:txBody>
      </p:sp>
      <p:pic>
        <p:nvPicPr>
          <p:cNvPr id="16391" name="Picture 7" descr="fosas nasa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0"/>
            <a:ext cx="3924300" cy="28082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6392" name="Picture 8" descr="cilioresp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2827338"/>
            <a:ext cx="5689600" cy="295275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6393" name="Picture 9" descr="celul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3463"/>
            <a:ext cx="3419475" cy="32845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851275" y="5876925"/>
            <a:ext cx="4464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3600" b="1"/>
              <a:t>Sistema inmune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3979863" cy="669925"/>
          </a:xfrm>
          <a:prstGeom prst="rect">
            <a:avLst/>
          </a:prstGeom>
          <a:solidFill>
            <a:srgbClr val="66FFFF"/>
          </a:solidFill>
          <a:ln w="2857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r>
              <a:rPr lang="es-ES" sz="3600" b="1">
                <a:solidFill>
                  <a:srgbClr val="FF0000"/>
                </a:solidFill>
              </a:rPr>
              <a:t>¿Qué es el Asma?</a:t>
            </a:r>
          </a:p>
        </p:txBody>
      </p:sp>
      <p:pic>
        <p:nvPicPr>
          <p:cNvPr id="10243" name="Picture 3" descr="Bronquio muco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8600"/>
            <a:ext cx="3657600" cy="2274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4" name="Picture 4" descr="Esquema bronquio normal-as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3581400"/>
            <a:ext cx="3276600" cy="2513013"/>
          </a:xfrm>
          <a:prstGeom prst="rect">
            <a:avLst/>
          </a:prstGeom>
          <a:noFill/>
        </p:spPr>
      </p:pic>
      <p:pic>
        <p:nvPicPr>
          <p:cNvPr id="10245" name="Picture 5" descr="Lupa bronquio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804988"/>
            <a:ext cx="4681537" cy="3533775"/>
          </a:xfrm>
          <a:prstGeom prst="rect">
            <a:avLst/>
          </a:prstGeom>
          <a:noFill/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50825" y="981075"/>
            <a:ext cx="332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rgbClr val="000066"/>
                </a:solidFill>
              </a:rPr>
              <a:t>Inflamación crónica y persistente vías aéreas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638800" y="2438400"/>
            <a:ext cx="3810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rgbClr val="003300"/>
                </a:solidFill>
              </a:rPr>
              <a:t>Hipersecreción moco</a:t>
            </a:r>
          </a:p>
          <a:p>
            <a:pPr>
              <a:spcBef>
                <a:spcPct val="50000"/>
              </a:spcBef>
            </a:pPr>
            <a:r>
              <a:rPr lang="es-ES" b="1">
                <a:solidFill>
                  <a:srgbClr val="003300"/>
                </a:solidFill>
              </a:rPr>
              <a:t>Contracción músculo liso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371600" y="6248400"/>
            <a:ext cx="5648325" cy="466725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   HIPERREACTIVIDAD BRONQUIAL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7315200" y="4343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3124200" y="5257800"/>
            <a:ext cx="0" cy="9144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>
            <a:off x="4495800" y="5300663"/>
            <a:ext cx="4763" cy="871537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6096000" y="5943600"/>
            <a:ext cx="0" cy="2286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>
            <a:off x="1828800" y="5300663"/>
            <a:ext cx="6350" cy="871537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6" name="Picture 10" descr="Niño con fatig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196975"/>
            <a:ext cx="3108325" cy="5373688"/>
          </a:xfrm>
          <a:prstGeom prst="rect">
            <a:avLst/>
          </a:prstGeom>
          <a:noFill/>
        </p:spPr>
      </p:pic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33400" y="304800"/>
            <a:ext cx="8153400" cy="557213"/>
          </a:xfrm>
          <a:prstGeom prst="rect">
            <a:avLst/>
          </a:prstGeom>
          <a:solidFill>
            <a:schemeClr val="accent2"/>
          </a:solidFill>
          <a:ln w="38100" cap="sq"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CLINICA  DEL  ASMA BRONQUIAL</a:t>
            </a:r>
            <a:endParaRPr lang="es-ES" sz="28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914400" y="4953000"/>
            <a:ext cx="64770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s-ES_tradnl" sz="1400">
              <a:latin typeface="Arial" charset="0"/>
            </a:endParaRPr>
          </a:p>
        </p:txBody>
      </p:sp>
      <p:pic>
        <p:nvPicPr>
          <p:cNvPr id="29714" name="Picture 18" descr="BRONQUI1"/>
          <p:cNvPicPr>
            <a:picLocks noChangeAspect="1" noChangeArrowheads="1"/>
          </p:cNvPicPr>
          <p:nvPr/>
        </p:nvPicPr>
        <p:blipFill>
          <a:blip r:embed="rId3"/>
          <a:srcRect l="6116" b="-66"/>
          <a:stretch>
            <a:fillRect/>
          </a:stretch>
        </p:blipFill>
        <p:spPr bwMode="auto">
          <a:xfrm>
            <a:off x="1116013" y="3500438"/>
            <a:ext cx="2217737" cy="2449512"/>
          </a:xfrm>
          <a:prstGeom prst="rect">
            <a:avLst/>
          </a:prstGeom>
          <a:noFill/>
        </p:spPr>
      </p:pic>
      <p:pic>
        <p:nvPicPr>
          <p:cNvPr id="29715" name="Picture 19" descr="BRONQUI2"/>
          <p:cNvPicPr>
            <a:picLocks noChangeAspect="1" noChangeArrowheads="1"/>
          </p:cNvPicPr>
          <p:nvPr/>
        </p:nvPicPr>
        <p:blipFill>
          <a:blip r:embed="rId4"/>
          <a:srcRect l="5075" t="5823" r="3848" b="10045"/>
          <a:stretch>
            <a:fillRect/>
          </a:stretch>
        </p:blipFill>
        <p:spPr bwMode="auto">
          <a:xfrm>
            <a:off x="684213" y="3573463"/>
            <a:ext cx="2951162" cy="2374900"/>
          </a:xfrm>
          <a:prstGeom prst="rect">
            <a:avLst/>
          </a:prstGeom>
          <a:noFill/>
        </p:spPr>
      </p:pic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395288" y="1412875"/>
            <a:ext cx="4410075" cy="1196975"/>
          </a:xfrm>
          <a:prstGeom prst="rect">
            <a:avLst/>
          </a:prstGeom>
          <a:solidFill>
            <a:schemeClr val="accent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>
            <a:spAutoFit/>
            <a:flatTx/>
          </a:bodyPr>
          <a:lstStyle/>
          <a:p>
            <a:pPr algn="ctr"/>
            <a:r>
              <a:rPr lang="es-ES" b="1">
                <a:solidFill>
                  <a:schemeClr val="bg1"/>
                </a:solidFill>
                <a:latin typeface="Arial" charset="0"/>
              </a:rPr>
              <a:t>TOS</a:t>
            </a:r>
          </a:p>
          <a:p>
            <a:pPr algn="ctr"/>
            <a:r>
              <a:rPr lang="es-ES" b="1">
                <a:solidFill>
                  <a:schemeClr val="bg1"/>
                </a:solidFill>
                <a:latin typeface="Arial" charset="0"/>
              </a:rPr>
              <a:t>DIFICULTAD RESPIRATORIA</a:t>
            </a:r>
          </a:p>
          <a:p>
            <a:pPr algn="ctr"/>
            <a:r>
              <a:rPr lang="es-ES" b="1">
                <a:solidFill>
                  <a:schemeClr val="bg1"/>
                </a:solidFill>
                <a:latin typeface="Arial" charset="0"/>
              </a:rPr>
              <a:t>SIBILANCIAS</a:t>
            </a:r>
          </a:p>
        </p:txBody>
      </p:sp>
      <p:sp>
        <p:nvSpPr>
          <p:cNvPr id="29717" name="AutoShape 21"/>
          <p:cNvSpPr>
            <a:spLocks noChangeArrowheads="1"/>
          </p:cNvSpPr>
          <p:nvPr/>
        </p:nvSpPr>
        <p:spPr bwMode="auto">
          <a:xfrm>
            <a:off x="3563938" y="2997200"/>
            <a:ext cx="2952750" cy="1368425"/>
          </a:xfrm>
          <a:prstGeom prst="curvedDownArrow">
            <a:avLst>
              <a:gd name="adj1" fmla="val 31408"/>
              <a:gd name="adj2" fmla="val 99757"/>
              <a:gd name="adj3" fmla="val 450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6" name="Picture 12" descr="_edred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54500"/>
            <a:ext cx="3203575" cy="260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5" name="Picture 11" descr="parie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341438"/>
            <a:ext cx="2106613" cy="31321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3" name="Picture 9" descr="clase8"/>
          <p:cNvPicPr>
            <a:picLocks noChangeAspect="1" noChangeArrowheads="1"/>
          </p:cNvPicPr>
          <p:nvPr/>
        </p:nvPicPr>
        <p:blipFill>
          <a:blip r:embed="rId4"/>
          <a:srcRect l="774" t="1266" r="2936" b="5241"/>
          <a:stretch>
            <a:fillRect/>
          </a:stretch>
        </p:blipFill>
        <p:spPr bwMode="auto">
          <a:xfrm>
            <a:off x="6300788" y="4581525"/>
            <a:ext cx="2843212" cy="2132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295400" y="228600"/>
            <a:ext cx="7689850" cy="679450"/>
          </a:xfrm>
          <a:prstGeom prst="rect">
            <a:avLst/>
          </a:prstGeom>
          <a:solidFill>
            <a:srgbClr val="FF00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66"/>
            </a:extrusionClr>
          </a:sp3d>
        </p:spPr>
        <p:txBody>
          <a:bodyPr wrap="none">
            <a:spAutoFit/>
            <a:flatTx/>
          </a:bodyPr>
          <a:lstStyle/>
          <a:p>
            <a:r>
              <a:rPr lang="es-ES" sz="3600" b="1">
                <a:solidFill>
                  <a:schemeClr val="bg1"/>
                </a:solidFill>
              </a:rPr>
              <a:t>Factores desencandenantes específicos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3850" y="260350"/>
            <a:ext cx="609600" cy="3897313"/>
          </a:xfrm>
          <a:prstGeom prst="rect">
            <a:avLst/>
          </a:prstGeom>
          <a:solidFill>
            <a:srgbClr val="00FF00"/>
          </a:solidFill>
          <a:ln w="2857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>
            <a:spAutoFit/>
            <a:flatTx/>
          </a:bodyPr>
          <a:lstStyle/>
          <a:p>
            <a:r>
              <a:rPr lang="es-ES" sz="3200" b="1"/>
              <a:t>ALERG  IA</a:t>
            </a:r>
          </a:p>
          <a:p>
            <a:endParaRPr lang="es-ES"/>
          </a:p>
        </p:txBody>
      </p:sp>
      <p:pic>
        <p:nvPicPr>
          <p:cNvPr id="11268" name="Picture 4" descr="alergenos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908050"/>
            <a:ext cx="4476750" cy="3892550"/>
          </a:xfrm>
          <a:prstGeom prst="rect">
            <a:avLst/>
          </a:prstGeom>
          <a:noFill/>
        </p:spPr>
      </p:pic>
      <p:pic>
        <p:nvPicPr>
          <p:cNvPr id="11269" name="Picture 5" descr="pole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750" y="3284538"/>
            <a:ext cx="1187450" cy="1093787"/>
          </a:xfrm>
          <a:prstGeom prst="rect">
            <a:avLst/>
          </a:prstGeom>
          <a:noFill/>
        </p:spPr>
      </p:pic>
      <p:pic>
        <p:nvPicPr>
          <p:cNvPr id="11270" name="Picture 6" descr="ácar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5445125"/>
            <a:ext cx="1387475" cy="1079500"/>
          </a:xfrm>
          <a:prstGeom prst="rect">
            <a:avLst/>
          </a:prstGeom>
          <a:noFill/>
        </p:spPr>
      </p:pic>
      <p:pic>
        <p:nvPicPr>
          <p:cNvPr id="11271" name="Picture 7" descr="seta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96188" y="5300663"/>
            <a:ext cx="1314450" cy="1268412"/>
          </a:xfrm>
          <a:prstGeom prst="rect">
            <a:avLst/>
          </a:prstGeom>
          <a:noFill/>
        </p:spPr>
      </p:pic>
      <p:pic>
        <p:nvPicPr>
          <p:cNvPr id="11272" name="Picture 8" descr="AN02479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19475" y="5229225"/>
            <a:ext cx="1524000" cy="1363663"/>
          </a:xfrm>
          <a:prstGeom prst="rect">
            <a:avLst/>
          </a:prstGeom>
          <a:noFill/>
        </p:spPr>
      </p:pic>
      <p:pic>
        <p:nvPicPr>
          <p:cNvPr id="11274" name="Picture 10" descr="rat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7900" y="4941888"/>
            <a:ext cx="1301750" cy="9985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743200" y="457200"/>
            <a:ext cx="3254375" cy="1076325"/>
          </a:xfrm>
          <a:prstGeom prst="rect">
            <a:avLst/>
          </a:prstGeom>
          <a:solidFill>
            <a:srgbClr val="FF006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66"/>
            </a:extrusionClr>
          </a:sp3d>
        </p:spPr>
        <p:txBody>
          <a:bodyPr wrap="none">
            <a:spAutoFit/>
            <a:flatTx/>
          </a:bodyPr>
          <a:lstStyle/>
          <a:p>
            <a:r>
              <a:rPr lang="es-ES" sz="3200" b="1">
                <a:solidFill>
                  <a:schemeClr val="bg1"/>
                </a:solidFill>
              </a:rPr>
              <a:t>Desencadenantes </a:t>
            </a:r>
          </a:p>
          <a:p>
            <a:r>
              <a:rPr lang="es-ES" sz="3200" b="1">
                <a:solidFill>
                  <a:schemeClr val="bg1"/>
                </a:solidFill>
              </a:rPr>
              <a:t>Inespecíficos</a:t>
            </a:r>
          </a:p>
        </p:txBody>
      </p:sp>
      <p:pic>
        <p:nvPicPr>
          <p:cNvPr id="12293" name="Picture 5" descr="Sensacion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4581525"/>
            <a:ext cx="2362200" cy="2000250"/>
          </a:xfrm>
          <a:prstGeom prst="rect">
            <a:avLst/>
          </a:prstGeom>
          <a:noFill/>
        </p:spPr>
      </p:pic>
      <p:pic>
        <p:nvPicPr>
          <p:cNvPr id="12294" name="Picture 6" descr="Irritante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636838"/>
            <a:ext cx="4032250" cy="2425700"/>
          </a:xfrm>
          <a:prstGeom prst="rect">
            <a:avLst/>
          </a:prstGeom>
          <a:noFill/>
        </p:spPr>
      </p:pic>
      <p:pic>
        <p:nvPicPr>
          <p:cNvPr id="12295" name="Picture 7" descr="Tormen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42900"/>
            <a:ext cx="2514600" cy="1885950"/>
          </a:xfrm>
          <a:prstGeom prst="rect">
            <a:avLst/>
          </a:prstGeom>
          <a:noFill/>
        </p:spPr>
      </p:pic>
      <p:pic>
        <p:nvPicPr>
          <p:cNvPr id="12292" name="Picture 4" descr="gripe en cas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325" y="260350"/>
            <a:ext cx="2674938" cy="22113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8" name="Picture 10" descr="corre I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4675188"/>
            <a:ext cx="2182813" cy="2182812"/>
          </a:xfrm>
          <a:prstGeom prst="rect">
            <a:avLst/>
          </a:prstGeom>
          <a:noFill/>
        </p:spPr>
      </p:pic>
      <p:pic>
        <p:nvPicPr>
          <p:cNvPr id="12300" name="Picture 12" descr="Gripe ruso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2570163"/>
            <a:ext cx="1944688" cy="1819275"/>
          </a:xfrm>
          <a:prstGeom prst="rect">
            <a:avLst/>
          </a:prstGeom>
          <a:noFill/>
        </p:spPr>
      </p:pic>
      <p:pic>
        <p:nvPicPr>
          <p:cNvPr id="12301" name="Picture 13" descr="Fumador pasiv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825" y="2565400"/>
            <a:ext cx="2339975" cy="2165350"/>
          </a:xfrm>
          <a:prstGeom prst="rect">
            <a:avLst/>
          </a:prstGeom>
          <a:noFill/>
        </p:spPr>
      </p:pic>
      <p:pic>
        <p:nvPicPr>
          <p:cNvPr id="12302" name="Picture 14" descr="contaminacio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84438" y="5373688"/>
            <a:ext cx="3384550" cy="126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SPA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96838"/>
            <a:ext cx="7885112" cy="6608762"/>
          </a:xfrm>
          <a:prstGeom prst="rect">
            <a:avLst/>
          </a:prstGeom>
          <a:noFill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086600" y="2971800"/>
            <a:ext cx="1524000" cy="617538"/>
          </a:xfrm>
          <a:prstGeom prst="rect">
            <a:avLst/>
          </a:prstGeom>
          <a:solidFill>
            <a:srgbClr val="333399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3399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3200" b="1">
                <a:solidFill>
                  <a:schemeClr val="bg1"/>
                </a:solidFill>
                <a:latin typeface="Arial Black" pitchFamily="34" charset="0"/>
              </a:rPr>
              <a:t> 10 %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029200" y="2286000"/>
            <a:ext cx="1295400" cy="617538"/>
          </a:xfrm>
          <a:prstGeom prst="rect">
            <a:avLst/>
          </a:prstGeom>
          <a:solidFill>
            <a:srgbClr val="FF3300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3200">
                <a:solidFill>
                  <a:schemeClr val="bg1"/>
                </a:solidFill>
                <a:latin typeface="Arial Black" pitchFamily="34" charset="0"/>
              </a:rPr>
              <a:t> 9 %</a:t>
            </a:r>
          </a:p>
        </p:txBody>
      </p:sp>
      <p:pic>
        <p:nvPicPr>
          <p:cNvPr id="13318" name="Picture 6" descr="BD0652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81500"/>
            <a:ext cx="3124200" cy="2476500"/>
          </a:xfrm>
          <a:prstGeom prst="rect">
            <a:avLst/>
          </a:prstGeom>
          <a:noFill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28600" y="3810000"/>
            <a:ext cx="2514600" cy="7747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4400">
                <a:latin typeface="Arial Black" pitchFamily="34" charset="0"/>
              </a:rPr>
              <a:t>1  -    2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52400" y="2971800"/>
            <a:ext cx="1981200" cy="679450"/>
          </a:xfrm>
          <a:prstGeom prst="rect">
            <a:avLst/>
          </a:prstGeom>
          <a:solidFill>
            <a:srgbClr val="99FF66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66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1800">
                <a:latin typeface="Arial Black" pitchFamily="34" charset="0"/>
              </a:rPr>
              <a:t>Inicio antes 4 años  60%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435600" y="260350"/>
            <a:ext cx="3429000" cy="595313"/>
          </a:xfrm>
          <a:prstGeom prst="rect">
            <a:avLst/>
          </a:prstGeom>
          <a:solidFill>
            <a:schemeClr val="tx1"/>
          </a:solidFill>
          <a:ln w="762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rgbClr val="FF3300"/>
                </a:solidFill>
              </a:rPr>
              <a:t>EPIDEMIOLOGÍA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nvier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962400"/>
            <a:ext cx="3810000" cy="2759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4340" name="Picture 4" descr="Amap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3810000" cy="303530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4341" name="Picture 5" descr="Vera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52400"/>
            <a:ext cx="3733800" cy="3049588"/>
          </a:xfrm>
          <a:prstGeom prst="rect">
            <a:avLst/>
          </a:prstGeom>
          <a:noFill/>
          <a:ln w="28575">
            <a:solidFill>
              <a:srgbClr val="0066FF"/>
            </a:solidFill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57200" y="24384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Primavera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181600" y="2438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Verano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838200" y="57912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Otoño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334000" y="59436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Invierno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627313" y="3284538"/>
            <a:ext cx="3733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rgbClr val="FF0000"/>
                </a:solidFill>
              </a:rPr>
              <a:t>Predominio estacional</a:t>
            </a:r>
          </a:p>
        </p:txBody>
      </p:sp>
      <p:pic>
        <p:nvPicPr>
          <p:cNvPr id="14347" name="Picture 11" descr="otoño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981450"/>
            <a:ext cx="3657600" cy="2743200"/>
          </a:xfrm>
          <a:prstGeom prst="rect">
            <a:avLst/>
          </a:prstGeom>
          <a:noFill/>
          <a:ln w="76200">
            <a:solidFill>
              <a:srgbClr val="CC99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33400" y="60198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Otoño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chemeClr val="tx1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rgbClr val="FF3300"/>
                </a:solidFill>
              </a:rPr>
              <a:t>TRATAMIENTO DEL ASMA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743200"/>
            <a:ext cx="4830763" cy="3278188"/>
          </a:xfrm>
          <a:solidFill>
            <a:srgbClr val="FF33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3300"/>
            </a:extrusionClr>
          </a:sp3d>
        </p:spPr>
        <p:txBody>
          <a:bodyPr>
            <a:flatTx/>
          </a:bodyPr>
          <a:lstStyle/>
          <a:p>
            <a:pPr marL="533400" indent="-533400">
              <a:buFontTx/>
              <a:buAutoNum type="arabicPeriod"/>
            </a:pPr>
            <a:r>
              <a:rPr lang="es-ES" sz="2800" b="1">
                <a:solidFill>
                  <a:schemeClr val="bg1"/>
                </a:solidFill>
              </a:rPr>
              <a:t>Medidas de control ambiental.</a:t>
            </a:r>
          </a:p>
          <a:p>
            <a:pPr marL="533400" indent="-533400">
              <a:buFontTx/>
              <a:buAutoNum type="arabicPeriod"/>
            </a:pPr>
            <a:r>
              <a:rPr lang="es-ES" sz="2800" b="1">
                <a:solidFill>
                  <a:schemeClr val="bg1"/>
                </a:solidFill>
              </a:rPr>
              <a:t>Vacunas antialérgicas.</a:t>
            </a:r>
          </a:p>
          <a:p>
            <a:pPr marL="533400" indent="-533400">
              <a:buFontTx/>
              <a:buAutoNum type="arabicPeriod"/>
            </a:pPr>
            <a:r>
              <a:rPr lang="es-ES" sz="2800" b="1">
                <a:solidFill>
                  <a:schemeClr val="bg1"/>
                </a:solidFill>
              </a:rPr>
              <a:t>Tratamiento preventivo antiinflamatorio.</a:t>
            </a:r>
          </a:p>
          <a:p>
            <a:pPr marL="533400" indent="-533400">
              <a:buFontTx/>
              <a:buAutoNum type="arabicPeriod"/>
            </a:pPr>
            <a:r>
              <a:rPr lang="es-ES" sz="2800" b="1">
                <a:solidFill>
                  <a:schemeClr val="bg1"/>
                </a:solidFill>
              </a:rPr>
              <a:t>Tratamiento sintomático</a:t>
            </a:r>
          </a:p>
        </p:txBody>
      </p:sp>
      <p:pic>
        <p:nvPicPr>
          <p:cNvPr id="17417" name="Picture 9" descr="Estrella mago"/>
          <p:cNvPicPr>
            <a:picLocks noChangeAspect="1" noChangeArrowheads="1" noCrop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43600" y="2492375"/>
            <a:ext cx="3200400" cy="3200400"/>
          </a:xfrm>
          <a:noFill/>
          <a:ln/>
        </p:spPr>
      </p:pic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685800" y="1905000"/>
            <a:ext cx="4533900" cy="40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000" b="1" u="sng">
                <a:latin typeface="Arial Black" pitchFamily="34" charset="0"/>
              </a:rPr>
              <a:t>NIVELES DE TRATAMIENTO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1" name="Picture 9" descr="gramine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6038" y="3505200"/>
            <a:ext cx="2747962" cy="3352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772400" cy="981075"/>
          </a:xfrm>
          <a:solidFill>
            <a:schemeClr val="accent2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r>
              <a:rPr lang="es-ES" sz="4000" b="1">
                <a:solidFill>
                  <a:schemeClr val="bg1"/>
                </a:solidFill>
              </a:rPr>
              <a:t>1.- Medidas de control ambiental</a:t>
            </a:r>
          </a:p>
        </p:txBody>
      </p:sp>
      <p:pic>
        <p:nvPicPr>
          <p:cNvPr id="18436" name="Picture 4" descr="Humedad sótan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447800"/>
            <a:ext cx="2705100" cy="1828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437" name="Picture 5" descr="Flor-estornu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4419600"/>
            <a:ext cx="1965325" cy="2225675"/>
          </a:xfrm>
          <a:prstGeom prst="rect">
            <a:avLst/>
          </a:prstGeom>
          <a:noFill/>
        </p:spPr>
      </p:pic>
      <p:pic>
        <p:nvPicPr>
          <p:cNvPr id="18439" name="Picture 7" descr="almohad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4625" y="1268413"/>
            <a:ext cx="1282700" cy="1474787"/>
          </a:xfrm>
          <a:prstGeom prst="rect">
            <a:avLst/>
          </a:prstGeom>
          <a:noFill/>
        </p:spPr>
      </p:pic>
      <p:pic>
        <p:nvPicPr>
          <p:cNvPr id="18440" name="Picture 8" descr="Mago fumando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3810000"/>
            <a:ext cx="2286000" cy="2743200"/>
          </a:xfrm>
          <a:prstGeom prst="rect">
            <a:avLst/>
          </a:prstGeom>
          <a:noFill/>
        </p:spPr>
      </p:pic>
      <p:pic>
        <p:nvPicPr>
          <p:cNvPr id="18444" name="Picture 12" descr="NO FUM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4159250"/>
            <a:ext cx="1663700" cy="2438400"/>
          </a:xfrm>
          <a:prstGeom prst="rect">
            <a:avLst/>
          </a:prstGeom>
          <a:noFill/>
        </p:spPr>
      </p:pic>
      <p:pic>
        <p:nvPicPr>
          <p:cNvPr id="18445" name="Picture 13" descr="Ropa alergi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3789363"/>
            <a:ext cx="2228850" cy="2028825"/>
          </a:xfrm>
          <a:prstGeom prst="rect">
            <a:avLst/>
          </a:prstGeom>
          <a:noFill/>
        </p:spPr>
      </p:pic>
      <p:pic>
        <p:nvPicPr>
          <p:cNvPr id="18446" name="Picture 14" descr="alergenos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95600" y="1371600"/>
            <a:ext cx="2800350" cy="2435225"/>
          </a:xfrm>
          <a:prstGeom prst="rect">
            <a:avLst/>
          </a:prstGeom>
          <a:noFill/>
        </p:spPr>
      </p:pic>
      <p:pic>
        <p:nvPicPr>
          <p:cNvPr id="18435" name="Picture 3" descr="_edredon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2000" y="2133600"/>
            <a:ext cx="2057400" cy="1673225"/>
          </a:xfrm>
          <a:prstGeom prst="rect">
            <a:avLst/>
          </a:prstGeom>
          <a:noFill/>
        </p:spPr>
      </p:pic>
      <p:pic>
        <p:nvPicPr>
          <p:cNvPr id="18447" name="Picture 15" descr="seta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305800" y="2743200"/>
            <a:ext cx="533400" cy="514350"/>
          </a:xfrm>
          <a:prstGeom prst="rect">
            <a:avLst/>
          </a:prstGeom>
          <a:noFill/>
        </p:spPr>
      </p:pic>
      <p:pic>
        <p:nvPicPr>
          <p:cNvPr id="18448" name="Picture 16" descr="Irritantes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5132388"/>
            <a:ext cx="2868613" cy="1725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3059113" y="549275"/>
            <a:ext cx="3384550" cy="863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es-ES" b="1"/>
              <a:t>ACAROS</a:t>
            </a:r>
          </a:p>
        </p:txBody>
      </p:sp>
      <p:pic>
        <p:nvPicPr>
          <p:cNvPr id="233475" name="Picture 3" descr="image003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2724150"/>
            <a:ext cx="3814762" cy="2628900"/>
          </a:xfrm>
          <a:ln w="38100">
            <a:solidFill>
              <a:srgbClr val="FF0000"/>
            </a:solidFill>
          </a:ln>
        </p:spPr>
      </p:pic>
      <p:pic>
        <p:nvPicPr>
          <p:cNvPr id="233476" name="Picture 4" descr="609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33475" y="4108450"/>
            <a:ext cx="2916238" cy="1987550"/>
          </a:xfrm>
          <a:ln w="38100">
            <a:solidFill>
              <a:srgbClr val="FF0000"/>
            </a:solidFill>
          </a:ln>
        </p:spPr>
      </p:pic>
      <p:pic>
        <p:nvPicPr>
          <p:cNvPr id="233477" name="Picture 5" descr="acarien-acetat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212850" y="1981200"/>
            <a:ext cx="2757488" cy="1985963"/>
          </a:xfrm>
          <a:ln w="381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5" name="Rectangle 9"/>
          <p:cNvSpPr>
            <a:spLocks noChangeArrowheads="1"/>
          </p:cNvSpPr>
          <p:nvPr/>
        </p:nvSpPr>
        <p:spPr bwMode="auto">
          <a:xfrm>
            <a:off x="468313" y="692150"/>
            <a:ext cx="3240087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algn="l"/>
            <a:r>
              <a:rPr lang="es-ES" b="1"/>
              <a:t>PÓLENES</a:t>
            </a:r>
          </a:p>
        </p:txBody>
      </p:sp>
      <p:pic>
        <p:nvPicPr>
          <p:cNvPr id="234499" name="Picture 3" descr="graminea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68538" y="2205038"/>
            <a:ext cx="1349375" cy="1455737"/>
          </a:xfrm>
          <a:ln>
            <a:solidFill>
              <a:schemeClr val="accent1"/>
            </a:solidFill>
          </a:ln>
        </p:spPr>
      </p:pic>
      <p:pic>
        <p:nvPicPr>
          <p:cNvPr id="234500" name="Picture 4" descr="gramineas 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2339975" y="4076700"/>
            <a:ext cx="2665413" cy="2170113"/>
          </a:xfrm>
          <a:ln>
            <a:solidFill>
              <a:schemeClr val="accent1"/>
            </a:solidFill>
          </a:ln>
        </p:spPr>
      </p:pic>
      <p:pic>
        <p:nvPicPr>
          <p:cNvPr id="234501" name="Picture 5" descr="centaurea_crocodylium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64163" y="4221163"/>
            <a:ext cx="1416050" cy="1987550"/>
          </a:xfrm>
          <a:ln>
            <a:solidFill>
              <a:schemeClr val="accent1"/>
            </a:solidFill>
          </a:ln>
        </p:spPr>
      </p:pic>
      <p:pic>
        <p:nvPicPr>
          <p:cNvPr id="234502" name="Picture 6" descr="trig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3779838" y="1773238"/>
            <a:ext cx="3109912" cy="1984375"/>
          </a:xfrm>
          <a:ln>
            <a:solidFill>
              <a:schemeClr val="accent1"/>
            </a:solidFill>
          </a:ln>
        </p:spPr>
      </p:pic>
      <p:pic>
        <p:nvPicPr>
          <p:cNvPr id="234503" name="Picture 7" descr="pag28-gramineas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4863" y="2060575"/>
            <a:ext cx="1989137" cy="41751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34504" name="Picture 8" descr="pag31-gramineas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565400"/>
            <a:ext cx="2101850" cy="36734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MVC-033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12875"/>
            <a:ext cx="4343400" cy="3810000"/>
          </a:xfrm>
          <a:prstGeom prst="rect">
            <a:avLst/>
          </a:prstGeom>
          <a:noFill/>
        </p:spPr>
      </p:pic>
      <p:pic>
        <p:nvPicPr>
          <p:cNvPr id="236547" name="Picture 3" descr="MVC-253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541588"/>
            <a:ext cx="4572000" cy="4316412"/>
          </a:xfrm>
          <a:prstGeom prst="rect">
            <a:avLst/>
          </a:prstGeom>
          <a:noFill/>
        </p:spPr>
      </p:pic>
      <p:sp>
        <p:nvSpPr>
          <p:cNvPr id="236548" name="WordArt 4"/>
          <p:cNvSpPr>
            <a:spLocks noChangeArrowheads="1" noChangeShapeType="1" noTextEdit="1"/>
          </p:cNvSpPr>
          <p:nvPr/>
        </p:nvSpPr>
        <p:spPr bwMode="auto">
          <a:xfrm>
            <a:off x="1835150" y="188913"/>
            <a:ext cx="56165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1">
                      <a:alpha val="80000"/>
                    </a:schemeClr>
                  </a:outerShdw>
                </a:effectLst>
                <a:latin typeface="Impact"/>
              </a:rPr>
              <a:t>Urticáceas: PARIETARIA</a:t>
            </a:r>
          </a:p>
        </p:txBody>
      </p:sp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0" y="5373688"/>
            <a:ext cx="4437063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latin typeface="Arial" charset="0"/>
              </a:rPr>
              <a:t>Polinización:</a:t>
            </a:r>
          </a:p>
          <a:p>
            <a:r>
              <a:rPr lang="es-ES" b="1">
                <a:latin typeface="Arial" charset="0"/>
              </a:rPr>
              <a:t>Máxima: febrero - septiembre</a:t>
            </a:r>
          </a:p>
          <a:p>
            <a:r>
              <a:rPr lang="es-ES" b="1">
                <a:latin typeface="Arial" charset="0"/>
              </a:rPr>
              <a:t>Todo el año</a:t>
            </a:r>
          </a:p>
        </p:txBody>
      </p:sp>
      <p:pic>
        <p:nvPicPr>
          <p:cNvPr id="236550" name="Picture 6" descr="pag47-urticaceas2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2492375"/>
            <a:ext cx="3457575" cy="284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3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WordArt 2"/>
          <p:cNvSpPr>
            <a:spLocks noChangeArrowheads="1" noChangeShapeType="1" noTextEdit="1"/>
          </p:cNvSpPr>
          <p:nvPr/>
        </p:nvSpPr>
        <p:spPr bwMode="auto">
          <a:xfrm>
            <a:off x="1331913" y="188913"/>
            <a:ext cx="6048375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chemeClr val="tx1">
                      <a:alpha val="80000"/>
                    </a:schemeClr>
                  </a:outerShdw>
                </a:effectLst>
                <a:latin typeface="Impact"/>
              </a:rPr>
              <a:t>Poáceas: GRAMÍNEAS no cultivadas</a:t>
            </a:r>
          </a:p>
        </p:txBody>
      </p:sp>
      <p:pic>
        <p:nvPicPr>
          <p:cNvPr id="238595" name="Picture 3" descr="campo gramine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836613"/>
            <a:ext cx="4311650" cy="6021387"/>
          </a:xfrm>
          <a:prstGeom prst="rect">
            <a:avLst/>
          </a:prstGeom>
          <a:noFill/>
        </p:spPr>
      </p:pic>
      <p:pic>
        <p:nvPicPr>
          <p:cNvPr id="238596" name="Picture 4" descr="dactyl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628775"/>
            <a:ext cx="1989138" cy="4292600"/>
          </a:xfrm>
          <a:prstGeom prst="rect">
            <a:avLst/>
          </a:prstGeom>
          <a:noFill/>
        </p:spPr>
      </p:pic>
      <p:pic>
        <p:nvPicPr>
          <p:cNvPr id="238597" name="Picture 5" descr="phleum"/>
          <p:cNvPicPr>
            <a:picLocks noChangeAspect="1" noChangeArrowheads="1"/>
          </p:cNvPicPr>
          <p:nvPr/>
        </p:nvPicPr>
        <p:blipFill>
          <a:blip r:embed="rId5"/>
          <a:srcRect l="5411" r="2913"/>
          <a:stretch>
            <a:fillRect/>
          </a:stretch>
        </p:blipFill>
        <p:spPr bwMode="auto">
          <a:xfrm>
            <a:off x="6804025" y="1557338"/>
            <a:ext cx="2085975" cy="4464050"/>
          </a:xfrm>
          <a:prstGeom prst="rect">
            <a:avLst/>
          </a:prstGeom>
          <a:noFill/>
        </p:spPr>
      </p:pic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7308850" y="984250"/>
            <a:ext cx="1787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>
                <a:latin typeface="Arial" charset="0"/>
              </a:rPr>
              <a:t>Phleum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395288" y="981075"/>
            <a:ext cx="1728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>
                <a:latin typeface="Arial" charset="0"/>
              </a:rPr>
              <a:t>Dactylis</a:t>
            </a:r>
          </a:p>
        </p:txBody>
      </p: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2916238" y="5595938"/>
            <a:ext cx="5087937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latin typeface="Arial" charset="0"/>
              </a:rPr>
              <a:t>Polinización máxima: abril - junio.</a:t>
            </a:r>
          </a:p>
          <a:p>
            <a:r>
              <a:rPr lang="es-ES" b="1">
                <a:latin typeface="Arial" charset="0"/>
              </a:rPr>
              <a:t>hasta octubre</a:t>
            </a:r>
          </a:p>
        </p:txBody>
      </p:sp>
      <p:pic>
        <p:nvPicPr>
          <p:cNvPr id="238601" name="Picture 9" descr="pag36-gramineas2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1775" y="1628775"/>
            <a:ext cx="3313113" cy="33131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8" grpId="0"/>
      <p:bldP spid="238599" grpId="0"/>
      <p:bldP spid="2386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6" name="Rectangle 6"/>
          <p:cNvSpPr>
            <a:spLocks noChangeArrowheads="1"/>
          </p:cNvSpPr>
          <p:nvPr/>
        </p:nvSpPr>
        <p:spPr bwMode="auto">
          <a:xfrm>
            <a:off x="2411413" y="692150"/>
            <a:ext cx="3097212" cy="10080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7772400" cy="1143000"/>
          </a:xfrm>
        </p:spPr>
        <p:txBody>
          <a:bodyPr/>
          <a:lstStyle/>
          <a:p>
            <a:r>
              <a:rPr lang="es-ES" b="1"/>
              <a:t>HONGOS</a:t>
            </a:r>
          </a:p>
        </p:txBody>
      </p:sp>
      <p:pic>
        <p:nvPicPr>
          <p:cNvPr id="240643" name="Picture 3" descr="Tom0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93750" y="2479675"/>
            <a:ext cx="3600450" cy="3116263"/>
          </a:xfrm>
          <a:ln w="38100">
            <a:solidFill>
              <a:srgbClr val="FF6600"/>
            </a:solidFill>
          </a:ln>
        </p:spPr>
      </p:pic>
      <p:pic>
        <p:nvPicPr>
          <p:cNvPr id="240644" name="Picture 4" descr="im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91175" y="3643313"/>
            <a:ext cx="1760538" cy="1758950"/>
          </a:xfrm>
          <a:ln w="38100">
            <a:solidFill>
              <a:srgbClr val="FF6600"/>
            </a:solidFill>
          </a:ln>
        </p:spPr>
      </p:pic>
      <p:pic>
        <p:nvPicPr>
          <p:cNvPr id="240645" name="Picture 5" descr="bouncing_pumpkin_patch_lg_wm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1341438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2843213" y="404813"/>
            <a:ext cx="3313112" cy="10795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es-ES" b="1"/>
              <a:t>HONGOS</a:t>
            </a:r>
          </a:p>
        </p:txBody>
      </p:sp>
      <p:pic>
        <p:nvPicPr>
          <p:cNvPr id="241667" name="Picture 3" descr="hoja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844675"/>
            <a:ext cx="1979613" cy="1776413"/>
          </a:xfrm>
          <a:ln>
            <a:solidFill>
              <a:srgbClr val="FF6600"/>
            </a:solidFill>
          </a:ln>
        </p:spPr>
      </p:pic>
      <p:pic>
        <p:nvPicPr>
          <p:cNvPr id="241668" name="Picture 4" descr="podrid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35600" y="1916113"/>
            <a:ext cx="1797050" cy="1812925"/>
          </a:xfrm>
          <a:ln>
            <a:solidFill>
              <a:srgbClr val="FF6600"/>
            </a:solidFill>
          </a:ln>
        </p:spPr>
      </p:pic>
      <p:pic>
        <p:nvPicPr>
          <p:cNvPr id="241669" name="Picture 5" descr="apscb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5411788" y="4106863"/>
            <a:ext cx="2278062" cy="1989137"/>
          </a:xfrm>
          <a:ln>
            <a:solidFill>
              <a:srgbClr val="FF6600"/>
            </a:solidFill>
          </a:ln>
        </p:spPr>
      </p:pic>
      <p:pic>
        <p:nvPicPr>
          <p:cNvPr id="241670" name="Picture 6" descr="phot2-4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463675" y="4108450"/>
            <a:ext cx="2259013" cy="1987550"/>
          </a:xfrm>
          <a:ln>
            <a:solidFill>
              <a:srgbClr val="FF66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2916238" y="692150"/>
            <a:ext cx="3384550" cy="1081088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>
                <a:solidFill>
                  <a:schemeClr val="tx1"/>
                </a:solidFill>
              </a:rPr>
              <a:t>HONGOS</a:t>
            </a:r>
          </a:p>
        </p:txBody>
      </p:sp>
      <p:pic>
        <p:nvPicPr>
          <p:cNvPr id="242691" name="Picture 3" descr="AlterSpores_md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2060575"/>
            <a:ext cx="2124075" cy="1504950"/>
          </a:xfrm>
          <a:ln>
            <a:solidFill>
              <a:srgbClr val="FF6600"/>
            </a:solidFill>
          </a:ln>
        </p:spPr>
      </p:pic>
      <p:pic>
        <p:nvPicPr>
          <p:cNvPr id="242692" name="Picture 4" descr="Alternaria_water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795963" y="3716338"/>
            <a:ext cx="2343150" cy="2773362"/>
          </a:xfrm>
          <a:ln>
            <a:solidFill>
              <a:srgbClr val="FF6600"/>
            </a:solidFill>
          </a:ln>
        </p:spPr>
      </p:pic>
      <p:pic>
        <p:nvPicPr>
          <p:cNvPr id="242693" name="Picture 5" descr="mancha humedad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250825" y="2420938"/>
            <a:ext cx="4691063" cy="3517900"/>
          </a:xfrm>
          <a:ln>
            <a:solidFill>
              <a:srgbClr val="FF66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 descr="gatos%2049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409700" y="609600"/>
            <a:ext cx="6324600" cy="5486400"/>
          </a:xfrm>
        </p:spPr>
      </p:pic>
      <p:sp>
        <p:nvSpPr>
          <p:cNvPr id="2437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87350"/>
            <a:ext cx="7543800" cy="1295400"/>
          </a:xfrm>
        </p:spPr>
        <p:txBody>
          <a:bodyPr/>
          <a:lstStyle/>
          <a:p>
            <a:r>
              <a:rPr lang="es-ES" b="1">
                <a:solidFill>
                  <a:srgbClr val="FF0000"/>
                </a:solidFill>
              </a:rPr>
              <a:t>EPIDERMICOS ANIMALES</a:t>
            </a:r>
          </a:p>
        </p:txBody>
      </p:sp>
      <p:pic>
        <p:nvPicPr>
          <p:cNvPr id="243716" name="Picture 4" descr="gatos%205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998913"/>
            <a:ext cx="2914650" cy="2132012"/>
          </a:xfrm>
        </p:spPr>
      </p:pic>
      <p:pic>
        <p:nvPicPr>
          <p:cNvPr id="243717" name="Picture 5" descr="48243365_a4df1f750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28775"/>
            <a:ext cx="2308225" cy="1730375"/>
          </a:xfrm>
          <a:prstGeom prst="rect">
            <a:avLst/>
          </a:prstGeom>
          <a:noFill/>
        </p:spPr>
      </p:pic>
      <p:pic>
        <p:nvPicPr>
          <p:cNvPr id="243718" name="Picture 6" descr="sha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035800" y="3644900"/>
            <a:ext cx="2108200" cy="2849563"/>
          </a:xfrm>
        </p:spPr>
      </p:pic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611188" y="6092825"/>
            <a:ext cx="6383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>
                <a:latin typeface="Arial" charset="0"/>
              </a:rPr>
              <a:t>PERMANECEN Y SE TRANSPORTAN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perros-01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203575" y="0"/>
            <a:ext cx="5940425" cy="4851400"/>
          </a:xfrm>
        </p:spPr>
      </p:pic>
      <p:sp>
        <p:nvSpPr>
          <p:cNvPr id="244739" name="Rectangle 3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0"/>
            <a:ext cx="7543800" cy="1295400"/>
          </a:xfrm>
        </p:spPr>
        <p:txBody>
          <a:bodyPr/>
          <a:lstStyle/>
          <a:p>
            <a:r>
              <a:rPr lang="es-ES" b="1">
                <a:solidFill>
                  <a:srgbClr val="FF0000"/>
                </a:solidFill>
              </a:rPr>
              <a:t>EPIDERMICOS ANIMALES</a:t>
            </a:r>
          </a:p>
        </p:txBody>
      </p:sp>
      <p:pic>
        <p:nvPicPr>
          <p:cNvPr id="244740" name="Picture 4" descr="valle-de-los-huskies-perros-1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779838" y="4149725"/>
            <a:ext cx="1366837" cy="2128838"/>
          </a:xfrm>
        </p:spPr>
      </p:pic>
      <p:pic>
        <p:nvPicPr>
          <p:cNvPr id="244741" name="Picture 5" descr="snooz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364163" y="3987800"/>
            <a:ext cx="3779837" cy="2870200"/>
          </a:xfrm>
        </p:spPr>
      </p:pic>
      <p:pic>
        <p:nvPicPr>
          <p:cNvPr id="244742" name="Picture 6" descr="bebeyperro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250825" y="1196975"/>
            <a:ext cx="2938463" cy="2997200"/>
          </a:xfrm>
        </p:spPr>
      </p:pic>
      <p:sp>
        <p:nvSpPr>
          <p:cNvPr id="244743" name="Text Box 7"/>
          <p:cNvSpPr txBox="1">
            <a:spLocks noChangeArrowheads="1"/>
          </p:cNvSpPr>
          <p:nvPr/>
        </p:nvSpPr>
        <p:spPr bwMode="auto">
          <a:xfrm>
            <a:off x="0" y="6237288"/>
            <a:ext cx="6300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>
                <a:latin typeface="Arial" charset="0"/>
              </a:rPr>
              <a:t>PERMANECEN Y SE TRANSPORTAN</a:t>
            </a:r>
            <a:r>
              <a:rPr lang="es-ES">
                <a:latin typeface="Arial" charset="0"/>
              </a:rPr>
              <a:t>.</a:t>
            </a:r>
          </a:p>
        </p:txBody>
      </p:sp>
      <p:pic>
        <p:nvPicPr>
          <p:cNvPr id="244744" name="Picture 8" descr="dog_dakota_snow_angel_bed_lg_wm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50" y="4221163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3" name="Picture 3" descr="Caballos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69938"/>
            <a:ext cx="7524750" cy="4854575"/>
          </a:xfrm>
        </p:spPr>
      </p:pic>
      <p:pic>
        <p:nvPicPr>
          <p:cNvPr id="245764" name="Picture 4" descr="rural_prado4429A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359525" y="0"/>
            <a:ext cx="2784475" cy="2128838"/>
          </a:xfrm>
          <a:ln w="38100">
            <a:solidFill>
              <a:srgbClr val="336600"/>
            </a:solidFill>
          </a:ln>
        </p:spPr>
      </p:pic>
      <p:pic>
        <p:nvPicPr>
          <p:cNvPr id="245765" name="Picture 5" descr="rojo2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362700" y="4772025"/>
            <a:ext cx="2781300" cy="2085975"/>
          </a:xfrm>
          <a:ln w="38100">
            <a:solidFill>
              <a:srgbClr val="336600"/>
            </a:solidFill>
          </a:ln>
        </p:spPr>
      </p:pic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250825" y="5824538"/>
            <a:ext cx="6049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>
                <a:latin typeface="Arial" charset="0"/>
              </a:rPr>
              <a:t>PERMANECEN Y SE TRANSPORTAN</a:t>
            </a:r>
          </a:p>
        </p:txBody>
      </p:sp>
      <p:pic>
        <p:nvPicPr>
          <p:cNvPr id="245767" name="Picture 7" descr="cowgirl_linda_riding_horse_lg_wm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2276475"/>
            <a:ext cx="1905000" cy="1905000"/>
          </a:xfrm>
          <a:prstGeom prst="rect">
            <a:avLst/>
          </a:prstGeom>
          <a:noFill/>
        </p:spPr>
      </p:pic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387350"/>
            <a:ext cx="7543800" cy="1295400"/>
          </a:xfrm>
        </p:spPr>
        <p:txBody>
          <a:bodyPr/>
          <a:lstStyle/>
          <a:p>
            <a:r>
              <a:rPr lang="es-ES" b="1">
                <a:solidFill>
                  <a:srgbClr val="FF0000"/>
                </a:solidFill>
              </a:rPr>
              <a:t>EPIDERMICOS ANIMALES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s-ES"/>
              <a:t>hamster</a:t>
            </a:r>
          </a:p>
        </p:txBody>
      </p:sp>
      <p:pic>
        <p:nvPicPr>
          <p:cNvPr id="246787" name="Picture 3" descr="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71775" y="0"/>
            <a:ext cx="2736850" cy="2619375"/>
          </a:xfrm>
        </p:spPr>
      </p:pic>
      <p:pic>
        <p:nvPicPr>
          <p:cNvPr id="246788" name="Picture 4" descr="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476875" y="0"/>
            <a:ext cx="3667125" cy="3219450"/>
          </a:xfrm>
        </p:spPr>
      </p:pic>
      <p:pic>
        <p:nvPicPr>
          <p:cNvPr id="246789" name="Picture 5" descr="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11188" y="2455863"/>
            <a:ext cx="4897437" cy="4448175"/>
          </a:xfrm>
        </p:spPr>
      </p:pic>
      <p:pic>
        <p:nvPicPr>
          <p:cNvPr id="246790" name="Picture 6" descr="1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476875" y="3222625"/>
            <a:ext cx="3667125" cy="3140075"/>
          </a:xfrm>
        </p:spPr>
      </p:pic>
      <p:sp>
        <p:nvSpPr>
          <p:cNvPr id="246791" name="Text Box 7"/>
          <p:cNvSpPr txBox="1">
            <a:spLocks noChangeArrowheads="1"/>
          </p:cNvSpPr>
          <p:nvPr/>
        </p:nvSpPr>
        <p:spPr bwMode="auto">
          <a:xfrm>
            <a:off x="3348038" y="6400800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  <a:latin typeface="Arial" charset="0"/>
              </a:rPr>
              <a:t>PERMANECEN Y SE TRANSPORTAN</a:t>
            </a:r>
            <a:r>
              <a:rPr lang="es-ES">
                <a:latin typeface="Arial" charset="0"/>
              </a:rPr>
              <a:t>.</a:t>
            </a:r>
          </a:p>
        </p:txBody>
      </p:sp>
      <p:sp>
        <p:nvSpPr>
          <p:cNvPr id="246792" name="Text Box 8"/>
          <p:cNvSpPr txBox="1">
            <a:spLocks noChangeArrowheads="1"/>
          </p:cNvSpPr>
          <p:nvPr/>
        </p:nvSpPr>
        <p:spPr bwMode="auto">
          <a:xfrm>
            <a:off x="6694488" y="2492375"/>
            <a:ext cx="2449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b="1">
                <a:solidFill>
                  <a:srgbClr val="FF0000"/>
                </a:solidFill>
              </a:rPr>
              <a:t>ROEDORES</a:t>
            </a:r>
          </a:p>
        </p:txBody>
      </p:sp>
      <p:sp>
        <p:nvSpPr>
          <p:cNvPr id="246793" name="Text Box 9"/>
          <p:cNvSpPr txBox="1">
            <a:spLocks noChangeArrowheads="1"/>
          </p:cNvSpPr>
          <p:nvPr/>
        </p:nvSpPr>
        <p:spPr bwMode="auto">
          <a:xfrm>
            <a:off x="0" y="0"/>
            <a:ext cx="838835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4400" b="1">
                <a:solidFill>
                  <a:srgbClr val="FF0000"/>
                </a:solidFill>
              </a:rPr>
              <a:t>EPIDERMICOS </a:t>
            </a:r>
          </a:p>
          <a:p>
            <a:pPr>
              <a:spcBef>
                <a:spcPct val="50000"/>
              </a:spcBef>
            </a:pPr>
            <a:r>
              <a:rPr lang="es-ES" sz="4400" b="1">
                <a:solidFill>
                  <a:srgbClr val="FF0000"/>
                </a:solidFill>
              </a:rPr>
              <a:t>ANIMALES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6840537" cy="809625"/>
          </a:xfrm>
          <a:solidFill>
            <a:srgbClr val="FF66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2.- Vacunas antialérgicas.</a:t>
            </a:r>
            <a:r>
              <a:rPr lang="es-ES"/>
              <a:t> </a:t>
            </a:r>
          </a:p>
        </p:txBody>
      </p:sp>
      <p:pic>
        <p:nvPicPr>
          <p:cNvPr id="19459" name="Picture 3" descr="vacunac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1195388"/>
            <a:ext cx="2065338" cy="2033587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95288" y="1268413"/>
            <a:ext cx="36576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Es el único tratamiento que actúa sobre la causa de la enfermedad</a:t>
            </a:r>
          </a:p>
          <a:p>
            <a:pPr>
              <a:spcBef>
                <a:spcPct val="50000"/>
              </a:spcBef>
            </a:pPr>
            <a:r>
              <a:rPr lang="es-ES" b="1"/>
              <a:t>Es muy eficaz en el asma de etiología alérgica</a:t>
            </a:r>
            <a:r>
              <a:rPr lang="es-ES" b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042988" y="5589588"/>
            <a:ext cx="4103687" cy="955675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2800" b="1"/>
              <a:t>Dosis repetidas una vez al mes durante 5 años.</a:t>
            </a:r>
          </a:p>
        </p:txBody>
      </p:sp>
      <p:pic>
        <p:nvPicPr>
          <p:cNvPr id="19463" name="Picture 7" descr="Mago+amigo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213100"/>
            <a:ext cx="3924300" cy="3644900"/>
          </a:xfrm>
          <a:prstGeom prst="rect">
            <a:avLst/>
          </a:prstGeom>
          <a:noFill/>
        </p:spPr>
      </p:pic>
      <p:pic>
        <p:nvPicPr>
          <p:cNvPr id="19465" name="Picture 9" descr="corre que pinch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3429000"/>
            <a:ext cx="2160587" cy="1974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8316913" y="5054600"/>
            <a:ext cx="360362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>
                <a:solidFill>
                  <a:schemeClr val="bg1"/>
                </a:solidFill>
                <a:latin typeface="Arial Black" pitchFamily="34" charset="0"/>
              </a:rPr>
              <a:t>VACUNAS</a:t>
            </a:r>
          </a:p>
        </p:txBody>
      </p:sp>
      <p:sp>
        <p:nvSpPr>
          <p:cNvPr id="19469" name="AutoShape 13"/>
          <p:cNvSpPr>
            <a:spLocks noChangeArrowheads="1"/>
          </p:cNvSpPr>
          <p:nvPr/>
        </p:nvSpPr>
        <p:spPr bwMode="auto">
          <a:xfrm>
            <a:off x="3132138" y="3141663"/>
            <a:ext cx="3095625" cy="1223962"/>
          </a:xfrm>
          <a:prstGeom prst="cloudCallout">
            <a:avLst>
              <a:gd name="adj1" fmla="val -52972"/>
              <a:gd name="adj2" fmla="val 5648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708400" y="3068638"/>
            <a:ext cx="201612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   </a:t>
            </a:r>
            <a:r>
              <a:rPr lang="es-ES" sz="2800" b="1"/>
              <a:t>Tolerancia</a:t>
            </a:r>
          </a:p>
        </p:txBody>
      </p:sp>
      <p:sp>
        <p:nvSpPr>
          <p:cNvPr id="19473" name="AutoShape 17"/>
          <p:cNvSpPr>
            <a:spLocks noChangeArrowheads="1"/>
          </p:cNvSpPr>
          <p:nvPr/>
        </p:nvSpPr>
        <p:spPr bwMode="auto">
          <a:xfrm>
            <a:off x="3708400" y="4437063"/>
            <a:ext cx="142875" cy="720725"/>
          </a:xfrm>
          <a:prstGeom prst="upArrow">
            <a:avLst>
              <a:gd name="adj1" fmla="val 50000"/>
              <a:gd name="adj2" fmla="val 12611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474" name="AutoShape 18"/>
          <p:cNvSpPr>
            <a:spLocks noChangeArrowheads="1"/>
          </p:cNvSpPr>
          <p:nvPr/>
        </p:nvSpPr>
        <p:spPr bwMode="auto">
          <a:xfrm>
            <a:off x="3924300" y="4437063"/>
            <a:ext cx="142875" cy="720725"/>
          </a:xfrm>
          <a:prstGeom prst="upArrow">
            <a:avLst>
              <a:gd name="adj1" fmla="val 50000"/>
              <a:gd name="adj2" fmla="val 12611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475" name="AutoShape 19"/>
          <p:cNvSpPr>
            <a:spLocks noChangeArrowheads="1"/>
          </p:cNvSpPr>
          <p:nvPr/>
        </p:nvSpPr>
        <p:spPr bwMode="auto">
          <a:xfrm>
            <a:off x="4140200" y="4437063"/>
            <a:ext cx="142875" cy="720725"/>
          </a:xfrm>
          <a:prstGeom prst="upArrow">
            <a:avLst>
              <a:gd name="adj1" fmla="val 50000"/>
              <a:gd name="adj2" fmla="val 12611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476" name="AutoShape 20"/>
          <p:cNvSpPr>
            <a:spLocks noChangeArrowheads="1"/>
          </p:cNvSpPr>
          <p:nvPr/>
        </p:nvSpPr>
        <p:spPr bwMode="auto">
          <a:xfrm>
            <a:off x="4356100" y="4437063"/>
            <a:ext cx="142875" cy="720725"/>
          </a:xfrm>
          <a:prstGeom prst="upArrow">
            <a:avLst>
              <a:gd name="adj1" fmla="val 50000"/>
              <a:gd name="adj2" fmla="val 126111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19477" name="Picture 21" descr="HM00163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029200"/>
            <a:ext cx="857250" cy="604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6100" b="1">
                <a:solidFill>
                  <a:schemeClr val="bg1"/>
                </a:solidFill>
              </a:rPr>
              <a:t>INMUNOTERAPIA</a:t>
            </a:r>
          </a:p>
        </p:txBody>
      </p:sp>
      <p:pic>
        <p:nvPicPr>
          <p:cNvPr id="247812" name="Picture 4" descr="CIMG333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 rot="20899624">
            <a:off x="3803650" y="2446338"/>
            <a:ext cx="4914900" cy="3784600"/>
          </a:xfrm>
          <a:solidFill>
            <a:srgbClr val="FF6600"/>
          </a:solidFill>
          <a:ln w="38100">
            <a:solidFill>
              <a:srgbClr val="FF9933"/>
            </a:solidFill>
          </a:ln>
        </p:spPr>
      </p:pic>
      <p:sp>
        <p:nvSpPr>
          <p:cNvPr id="2478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060575"/>
            <a:ext cx="3708400" cy="3600450"/>
          </a:xfrm>
          <a:solidFill>
            <a:srgbClr val="FF660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s-ES" sz="3300"/>
              <a:t>	</a:t>
            </a:r>
            <a:r>
              <a:rPr lang="es-ES" sz="2800" b="1"/>
              <a:t>LA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 b="1"/>
              <a:t>	INMUNOTERAPIA  ES MUY EFICAZ.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 b="1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 b="1"/>
              <a:t>    MEJORAN EL 85% DE LOS PACIENTES CON ALERGIA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137525" cy="882650"/>
          </a:xfrm>
          <a:solidFill>
            <a:srgbClr val="0099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9900"/>
            </a:extrusionClr>
          </a:sp3d>
        </p:spPr>
        <p:txBody>
          <a:bodyPr>
            <a:flatTx/>
          </a:bodyPr>
          <a:lstStyle/>
          <a:p>
            <a:pPr algn="l"/>
            <a:r>
              <a:rPr lang="es-ES" sz="3200" b="1">
                <a:solidFill>
                  <a:schemeClr val="bg1"/>
                </a:solidFill>
              </a:rPr>
              <a:t>3.- Tratamiento preventivo antiinflamatorio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4800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Son medicamentos que se utilizan durante largos periodos de tiempo, para mantener el buen control del asma.</a:t>
            </a:r>
          </a:p>
        </p:txBody>
      </p:sp>
      <p:pic>
        <p:nvPicPr>
          <p:cNvPr id="20485" name="Picture 5" descr="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4038600"/>
            <a:ext cx="3422650" cy="2565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486" name="Picture 6" descr="Aerosoles-tip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371600"/>
            <a:ext cx="3311525" cy="22717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487" name="Picture 7" descr="Esquema bronquio normal-as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3124200"/>
            <a:ext cx="2743200" cy="21034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0" y="3124200"/>
            <a:ext cx="3505200" cy="3352800"/>
          </a:xfrm>
          <a:prstGeom prst="ellipse">
            <a:avLst/>
          </a:prstGeom>
          <a:solidFill>
            <a:srgbClr val="00FF00"/>
          </a:solidFill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20488" name="Picture 8" descr="Diapositiva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3657600"/>
            <a:ext cx="2286000" cy="17129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5410200"/>
            <a:ext cx="342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Lo más difícil es el cumplimiento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52400"/>
            <a:ext cx="7918450" cy="1331913"/>
          </a:xfrm>
          <a:solidFill>
            <a:schemeClr val="accent2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4.- Tratamiento sintomático.</a:t>
            </a:r>
            <a:br>
              <a:rPr lang="es-ES" b="1">
                <a:solidFill>
                  <a:schemeClr val="bg1"/>
                </a:solidFill>
              </a:rPr>
            </a:br>
            <a:r>
              <a:rPr lang="es-ES" b="1">
                <a:solidFill>
                  <a:srgbClr val="FF3300"/>
                </a:solidFill>
              </a:rPr>
              <a:t>MEDICACIÓN DE RESCATE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81000" y="1981200"/>
            <a:ext cx="6999288" cy="841375"/>
          </a:xfrm>
          <a:prstGeom prst="rect">
            <a:avLst/>
          </a:prstGeom>
          <a:solidFill>
            <a:srgbClr val="00FFFF"/>
          </a:solidFill>
          <a:ln w="1905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b="1"/>
              <a:t>Deben utilizarse cuando empiezan a aparecer los primeros síntomas de asma.</a:t>
            </a:r>
          </a:p>
        </p:txBody>
      </p:sp>
      <p:pic>
        <p:nvPicPr>
          <p:cNvPr id="21508" name="Picture 4" descr="Diapositiva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810000"/>
            <a:ext cx="3733800" cy="2797175"/>
          </a:xfrm>
          <a:prstGeom prst="rect">
            <a:avLst/>
          </a:prstGeom>
          <a:noFill/>
        </p:spPr>
      </p:pic>
      <p:pic>
        <p:nvPicPr>
          <p:cNvPr id="21509" name="Picture 5" descr="Mago lupa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5050"/>
            <a:ext cx="3886200" cy="3282950"/>
          </a:xfrm>
          <a:prstGeom prst="rect">
            <a:avLst/>
          </a:prstGeom>
          <a:noFill/>
        </p:spPr>
      </p:pic>
      <p:pic>
        <p:nvPicPr>
          <p:cNvPr id="21510" name="Picture 6" descr="Niño con fatig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3581400"/>
            <a:ext cx="1828800" cy="3078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331913"/>
          </a:xfrm>
          <a:solidFill>
            <a:schemeClr val="accent2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4.- Tratamiento sintomático.</a:t>
            </a:r>
            <a:r>
              <a:rPr lang="es-ES"/>
              <a:t/>
            </a:r>
            <a:br>
              <a:rPr lang="es-ES"/>
            </a:br>
            <a:r>
              <a:rPr lang="es-ES" b="1">
                <a:solidFill>
                  <a:srgbClr val="FF3300"/>
                </a:solidFill>
              </a:rPr>
              <a:t>MEDICACIÓN DE RESCATE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95288" y="2852738"/>
            <a:ext cx="7543800" cy="4762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/>
              <a:t>Vías de administración:    ORAL    O   INHALADA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95288" y="3500438"/>
            <a:ext cx="7315200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solidFill>
                  <a:schemeClr val="bg1"/>
                </a:solidFill>
              </a:rPr>
              <a:t>Estos medicamentos son los que habitualmente llevan los niños al colegio para tratar las crisis de asma. Y prevenir el ASMA DE ESFUERZO.</a:t>
            </a:r>
          </a:p>
        </p:txBody>
      </p:sp>
      <p:pic>
        <p:nvPicPr>
          <p:cNvPr id="22537" name="Picture 9" descr="Diapositiva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4724400"/>
            <a:ext cx="3059112" cy="2133600"/>
          </a:xfrm>
          <a:prstGeom prst="rect">
            <a:avLst/>
          </a:prstGeom>
          <a:noFill/>
        </p:spPr>
      </p:pic>
      <p:pic>
        <p:nvPicPr>
          <p:cNvPr id="22539" name="Picture 11" descr="efecto bronquio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484313"/>
            <a:ext cx="2911475" cy="1293812"/>
          </a:xfrm>
          <a:prstGeom prst="rect">
            <a:avLst/>
          </a:prstGeom>
          <a:noFill/>
        </p:spPr>
      </p:pic>
      <p:pic>
        <p:nvPicPr>
          <p:cNvPr id="22541" name="Picture 13" descr="medic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557338"/>
            <a:ext cx="2705100" cy="1255712"/>
          </a:xfrm>
          <a:prstGeom prst="rect">
            <a:avLst/>
          </a:prstGeom>
          <a:noFill/>
        </p:spPr>
      </p:pic>
      <p:pic>
        <p:nvPicPr>
          <p:cNvPr id="22542" name="Picture 14" descr="Niño con camar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4724400"/>
            <a:ext cx="2540000" cy="1905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2543" name="Picture 15" descr="Papa aerosol I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92500" y="4724400"/>
            <a:ext cx="1943100" cy="2133600"/>
          </a:xfrm>
          <a:prstGeom prst="rect">
            <a:avLst/>
          </a:prstGeom>
          <a:noFill/>
        </p:spPr>
      </p:pic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4284663" y="6021388"/>
            <a:ext cx="1223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>
                <a:solidFill>
                  <a:schemeClr val="bg1"/>
                </a:solidFill>
              </a:rPr>
              <a:t>COLEGIO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3200"/>
            <a:ext cx="7772400" cy="1447800"/>
          </a:xfrm>
          <a:solidFill>
            <a:srgbClr val="FF00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¿Qué es el asma inducido por el ejercicio?</a:t>
            </a:r>
          </a:p>
        </p:txBody>
      </p:sp>
      <p:pic>
        <p:nvPicPr>
          <p:cNvPr id="39939" name="Picture 3" descr="anim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28600"/>
            <a:ext cx="2514600" cy="2376488"/>
          </a:xfrm>
          <a:prstGeom prst="rect">
            <a:avLst/>
          </a:prstGeom>
          <a:noFill/>
        </p:spPr>
      </p:pic>
      <p:pic>
        <p:nvPicPr>
          <p:cNvPr id="39940" name="Picture 4" descr="baloncesto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495800"/>
            <a:ext cx="1752600" cy="1828800"/>
          </a:xfrm>
          <a:prstGeom prst="rect">
            <a:avLst/>
          </a:prstGeom>
          <a:noFill/>
        </p:spPr>
      </p:pic>
      <p:pic>
        <p:nvPicPr>
          <p:cNvPr id="39942" name="Picture 6" descr="beisbol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267200"/>
            <a:ext cx="2438400" cy="2295525"/>
          </a:xfrm>
          <a:prstGeom prst="rect">
            <a:avLst/>
          </a:prstGeom>
          <a:noFill/>
        </p:spPr>
      </p:pic>
      <p:pic>
        <p:nvPicPr>
          <p:cNvPr id="39943" name="Picture 7" descr="cabeza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81000"/>
            <a:ext cx="2857500" cy="1085850"/>
          </a:xfrm>
          <a:prstGeom prst="rect">
            <a:avLst/>
          </a:prstGeom>
          <a:noFill/>
        </p:spPr>
      </p:pic>
      <p:pic>
        <p:nvPicPr>
          <p:cNvPr id="39944" name="Picture 8" descr="nadar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1143000"/>
            <a:ext cx="1668463" cy="1146175"/>
          </a:xfrm>
          <a:prstGeom prst="rect">
            <a:avLst/>
          </a:prstGeom>
          <a:noFill/>
        </p:spPr>
      </p:pic>
      <p:pic>
        <p:nvPicPr>
          <p:cNvPr id="39945" name="Picture 9" descr="corre I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28800" y="1676400"/>
            <a:ext cx="1096963" cy="1096963"/>
          </a:xfrm>
          <a:prstGeom prst="rect">
            <a:avLst/>
          </a:prstGeom>
          <a:noFill/>
        </p:spPr>
      </p:pic>
      <p:pic>
        <p:nvPicPr>
          <p:cNvPr id="39947" name="Picture 11" descr="tenis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24600" y="4267200"/>
            <a:ext cx="2438400" cy="230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Jose 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638800" y="6461125"/>
            <a:ext cx="3505200" cy="396875"/>
          </a:xfrm>
          <a:prstGeom prst="rect">
            <a:avLst/>
          </a:prstGeom>
          <a:solidFill>
            <a:srgbClr val="A500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>
                <a:solidFill>
                  <a:schemeClr val="bg1"/>
                </a:solidFill>
              </a:rPr>
              <a:t>Jose Luis Gonzalez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14800"/>
            <a:ext cx="9144000" cy="2362200"/>
          </a:xfrm>
          <a:gradFill rotWithShape="1">
            <a:gsLst>
              <a:gs pos="0">
                <a:srgbClr val="99FF33">
                  <a:alpha val="38000"/>
                </a:srgbClr>
              </a:gs>
              <a:gs pos="100000">
                <a:srgbClr val="99FF33">
                  <a:gamma/>
                  <a:shade val="46275"/>
                  <a:invGamma/>
                  <a:alpha val="38000"/>
                </a:srgbClr>
              </a:gs>
            </a:gsLst>
            <a:lin ang="5400000" scaled="1"/>
          </a:gradFill>
        </p:spPr>
        <p:txBody>
          <a:bodyPr/>
          <a:lstStyle/>
          <a:p>
            <a:pPr algn="l"/>
            <a:r>
              <a:rPr lang="es-ES" sz="5400" b="1">
                <a:solidFill>
                  <a:schemeClr val="bg1"/>
                </a:solidFill>
              </a:rPr>
              <a:t>Es una obstrucción aguda y reversible de los bronquios desencadenada por el ejercicio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3124200" cy="650875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es-ES" sz="3600" b="1">
                <a:solidFill>
                  <a:schemeClr val="bg1"/>
                </a:solidFill>
              </a:rPr>
              <a:t>DEFINICIÓN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maraton Pa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60350"/>
            <a:ext cx="6629400" cy="990600"/>
          </a:xfrm>
          <a:solidFill>
            <a:srgbClr val="99FF33">
              <a:alpha val="49001"/>
            </a:srgbClr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33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tx1"/>
                </a:solidFill>
              </a:rPr>
              <a:t>Características del AIE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4114800"/>
          </a:xfrm>
          <a:solidFill>
            <a:srgbClr val="00FFFF">
              <a:alpha val="50000"/>
            </a:srgbClr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flatTx/>
          </a:bodyPr>
          <a:lstStyle/>
          <a:p>
            <a:pPr>
              <a:lnSpc>
                <a:spcPct val="90000"/>
              </a:lnSpc>
            </a:pPr>
            <a:r>
              <a:rPr lang="es-ES" b="1"/>
              <a:t>Puede presentarse como alteración aislada.</a:t>
            </a:r>
          </a:p>
          <a:p>
            <a:pPr>
              <a:lnSpc>
                <a:spcPct val="90000"/>
              </a:lnSpc>
            </a:pPr>
            <a:r>
              <a:rPr lang="es-ES" b="1"/>
              <a:t>Desencadenado por ejercicio intenso y prolongado.</a:t>
            </a:r>
          </a:p>
          <a:p>
            <a:pPr>
              <a:lnSpc>
                <a:spcPct val="90000"/>
              </a:lnSpc>
            </a:pPr>
            <a:r>
              <a:rPr lang="es-ES" b="1"/>
              <a:t>Normalmente aparece a los 5-15 minutos de haber finalizado el ejercicio.</a:t>
            </a:r>
          </a:p>
          <a:p>
            <a:pPr>
              <a:lnSpc>
                <a:spcPct val="90000"/>
              </a:lnSpc>
            </a:pPr>
            <a:r>
              <a:rPr lang="es-ES" b="1"/>
              <a:t>Leve y remite espontáneamente.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maraton Pa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  <a:solidFill>
            <a:srgbClr val="99FF33">
              <a:alpha val="39999"/>
            </a:srgbClr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33"/>
            </a:extrusionClr>
          </a:sp3d>
        </p:spPr>
        <p:txBody>
          <a:bodyPr>
            <a:flatTx/>
          </a:bodyPr>
          <a:lstStyle/>
          <a:p>
            <a:r>
              <a:rPr lang="es-ES" sz="4800" b="1"/>
              <a:t>Características del AIE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3068638"/>
            <a:ext cx="7772400" cy="2057400"/>
          </a:xfrm>
          <a:solidFill>
            <a:srgbClr val="00FFFF">
              <a:alpha val="50000"/>
            </a:srgbClr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>
            <a:flatTx/>
          </a:bodyPr>
          <a:lstStyle/>
          <a:p>
            <a:pPr>
              <a:lnSpc>
                <a:spcPct val="90000"/>
              </a:lnSpc>
            </a:pPr>
            <a:r>
              <a:rPr lang="es-ES" sz="2800" b="1"/>
              <a:t>El 30-40% de los paciente presentan una respuesta tardía 2-6 horas más tarde.</a:t>
            </a:r>
          </a:p>
          <a:p>
            <a:pPr>
              <a:lnSpc>
                <a:spcPct val="90000"/>
              </a:lnSpc>
            </a:pPr>
            <a:r>
              <a:rPr lang="es-ES" sz="2800" b="1"/>
              <a:t>Deja un “</a:t>
            </a:r>
            <a:r>
              <a:rPr lang="es-ES" sz="2800" b="1" i="1"/>
              <a:t>periodo refractario</a:t>
            </a:r>
            <a:r>
              <a:rPr lang="es-ES" sz="2800" b="1"/>
              <a:t>” entre  2-4 horas.</a:t>
            </a:r>
          </a:p>
          <a:p>
            <a:pPr>
              <a:lnSpc>
                <a:spcPct val="90000"/>
              </a:lnSpc>
            </a:pPr>
            <a:r>
              <a:rPr lang="es-ES" sz="2800" b="1"/>
              <a:t>Se puede prevenir.</a:t>
            </a:r>
          </a:p>
          <a:p>
            <a:pPr>
              <a:lnSpc>
                <a:spcPct val="90000"/>
              </a:lnSpc>
            </a:pPr>
            <a:endParaRPr lang="es-ES" sz="2800" b="1"/>
          </a:p>
          <a:p>
            <a:pPr>
              <a:lnSpc>
                <a:spcPct val="90000"/>
              </a:lnSpc>
              <a:buFontTx/>
              <a:buNone/>
            </a:pPr>
            <a:endParaRPr lang="es-ES" sz="2800"/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Foto pulmon-bronqu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s-ES" sz="6000" b="1"/>
              <a:t>Patogenia del AIE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10600" cy="3657600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3600" b="1"/>
              <a:t>Enfriamiento y pérdida de agua por evaporación en la mucosa de las vías respiratorias.</a:t>
            </a:r>
          </a:p>
          <a:p>
            <a:pPr>
              <a:lnSpc>
                <a:spcPct val="90000"/>
              </a:lnSpc>
            </a:pPr>
            <a:r>
              <a:rPr lang="es-ES" sz="3600" b="1"/>
              <a:t>Recalentamiento posterior al cesar el ejercicio.</a:t>
            </a:r>
          </a:p>
          <a:p>
            <a:pPr>
              <a:lnSpc>
                <a:spcPct val="90000"/>
              </a:lnSpc>
            </a:pPr>
            <a:r>
              <a:rPr lang="es-ES" sz="3600" b="1"/>
              <a:t>Cambios de la osmolaridad a nivel local.</a:t>
            </a:r>
          </a:p>
          <a:p>
            <a:pPr>
              <a:lnSpc>
                <a:spcPct val="90000"/>
              </a:lnSpc>
            </a:pPr>
            <a:endParaRPr lang="es-ES" sz="3600" b="1"/>
          </a:p>
          <a:p>
            <a:pPr>
              <a:lnSpc>
                <a:spcPct val="90000"/>
              </a:lnSpc>
              <a:buFontTx/>
              <a:buNone/>
            </a:pPr>
            <a:endParaRPr lang="es-ES">
              <a:solidFill>
                <a:srgbClr val="00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s-E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bola mun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667625" cy="6838950"/>
          </a:xfrm>
          <a:prstGeom prst="rect">
            <a:avLst/>
          </a:prstGeom>
          <a:noFill/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73688"/>
            <a:ext cx="7772400" cy="1143000"/>
          </a:xfrm>
        </p:spPr>
        <p:txBody>
          <a:bodyPr/>
          <a:lstStyle/>
          <a:p>
            <a:r>
              <a:rPr lang="es-ES" sz="4000" b="1"/>
              <a:t/>
            </a:r>
            <a:br>
              <a:rPr lang="es-ES" sz="4000" b="1"/>
            </a:br>
            <a:r>
              <a:rPr lang="es-ES" sz="4000" b="1"/>
              <a:t>Prevalencia del AIE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6325" y="333375"/>
            <a:ext cx="2987675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800" b="1"/>
              <a:t>En la población general no asmática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 b="1"/>
              <a:t>    es del </a:t>
            </a:r>
            <a:r>
              <a:rPr lang="es-ES" sz="2800" b="1">
                <a:solidFill>
                  <a:srgbClr val="FF0000"/>
                </a:solidFill>
              </a:rPr>
              <a:t>12-15%.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sz="2800" b="1"/>
          </a:p>
          <a:p>
            <a:pPr>
              <a:lnSpc>
                <a:spcPct val="90000"/>
              </a:lnSpc>
            </a:pPr>
            <a:r>
              <a:rPr lang="es-ES" sz="2800" b="1"/>
              <a:t>Más frecuente en </a:t>
            </a:r>
            <a:r>
              <a:rPr lang="es-ES" sz="2800" b="1">
                <a:solidFill>
                  <a:srgbClr val="FF0000"/>
                </a:solidFill>
              </a:rPr>
              <a:t>niños</a:t>
            </a:r>
            <a:r>
              <a:rPr lang="es-ES" sz="2800" b="1"/>
              <a:t> que en adultos.</a:t>
            </a:r>
          </a:p>
          <a:p>
            <a:pPr>
              <a:lnSpc>
                <a:spcPct val="90000"/>
              </a:lnSpc>
            </a:pPr>
            <a:endParaRPr lang="es-ES" sz="2800" b="1"/>
          </a:p>
          <a:p>
            <a:pPr>
              <a:lnSpc>
                <a:spcPct val="90000"/>
              </a:lnSpc>
            </a:pPr>
            <a:r>
              <a:rPr lang="es-ES" sz="2800" b="1"/>
              <a:t>Acompaña al </a:t>
            </a:r>
            <a:r>
              <a:rPr lang="es-ES" sz="2800" b="1">
                <a:solidFill>
                  <a:srgbClr val="FF0000"/>
                </a:solidFill>
              </a:rPr>
              <a:t>70%</a:t>
            </a:r>
            <a:r>
              <a:rPr lang="es-ES" sz="2800" b="1"/>
              <a:t> de los </a:t>
            </a:r>
            <a:r>
              <a:rPr lang="es-ES" sz="2800" b="1">
                <a:solidFill>
                  <a:srgbClr val="FF0000"/>
                </a:solidFill>
              </a:rPr>
              <a:t>niños con asma.</a:t>
            </a:r>
          </a:p>
          <a:p>
            <a:pPr>
              <a:lnSpc>
                <a:spcPct val="90000"/>
              </a:lnSpc>
            </a:pPr>
            <a:endParaRPr lang="es-ES" sz="2800" b="1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sz="2800"/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correr 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914400"/>
            <a:ext cx="3048000" cy="3048000"/>
          </a:xfrm>
          <a:prstGeom prst="rect">
            <a:avLst/>
          </a:prstGeom>
          <a:noFill/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5867400" cy="1143000"/>
          </a:xfrm>
          <a:solidFill>
            <a:srgbClr val="FF00FF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</a:sp3d>
        </p:spPr>
        <p:txBody>
          <a:bodyPr>
            <a:flatTx/>
          </a:bodyPr>
          <a:lstStyle/>
          <a:p>
            <a:r>
              <a:rPr lang="es-ES" b="1"/>
              <a:t>Diagnóstico del AIE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7772400" cy="121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800" b="1"/>
              <a:t>Por la historia clínica.</a:t>
            </a:r>
          </a:p>
          <a:p>
            <a:pPr>
              <a:lnSpc>
                <a:spcPct val="90000"/>
              </a:lnSpc>
            </a:pPr>
            <a:r>
              <a:rPr lang="es-ES" sz="2800" b="1"/>
              <a:t>Se confirma por la “Prueba de esfuerzo”.</a:t>
            </a:r>
          </a:p>
          <a:p>
            <a:pPr>
              <a:lnSpc>
                <a:spcPct val="90000"/>
              </a:lnSpc>
            </a:pPr>
            <a:endParaRPr lang="es-ES" sz="2800" b="1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sz="2800"/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/>
              <a:t> </a:t>
            </a:r>
          </a:p>
        </p:txBody>
      </p:sp>
      <p:pic>
        <p:nvPicPr>
          <p:cNvPr id="47110" name="Picture 6" descr="Auscultació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19400"/>
            <a:ext cx="3733800" cy="3768725"/>
          </a:xfrm>
          <a:prstGeom prst="rect">
            <a:avLst/>
          </a:prstGeom>
          <a:noFill/>
        </p:spPr>
      </p:pic>
      <p:sp>
        <p:nvSpPr>
          <p:cNvPr id="47112" name="AutoShape 8"/>
          <p:cNvSpPr>
            <a:spLocks noChangeArrowheads="1"/>
          </p:cNvSpPr>
          <p:nvPr/>
        </p:nvSpPr>
        <p:spPr bwMode="auto">
          <a:xfrm>
            <a:off x="5867400" y="3886200"/>
            <a:ext cx="1981200" cy="2514600"/>
          </a:xfrm>
          <a:prstGeom prst="curvedLeftArrow">
            <a:avLst>
              <a:gd name="adj1" fmla="val 18592"/>
              <a:gd name="adj2" fmla="val 61217"/>
              <a:gd name="adj3" fmla="val 23037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40" name="Picture 12" descr="correr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0"/>
            <a:ext cx="2362200" cy="2362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5715000" cy="1143000"/>
          </a:xfrm>
          <a:solidFill>
            <a:srgbClr val="FF00FF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</a:sp3d>
        </p:spPr>
        <p:txBody>
          <a:bodyPr>
            <a:flatTx/>
          </a:bodyPr>
          <a:lstStyle/>
          <a:p>
            <a:r>
              <a:rPr lang="es-ES" b="1"/>
              <a:t>Prueba de esfuerzo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77724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400" b="1"/>
              <a:t>Espirometría basal previa.</a:t>
            </a:r>
          </a:p>
          <a:p>
            <a:pPr>
              <a:lnSpc>
                <a:spcPct val="90000"/>
              </a:lnSpc>
            </a:pPr>
            <a:r>
              <a:rPr lang="es-ES" sz="2400" b="1"/>
              <a:t>Esfuerzo intenso y controlado durante 7-8 min.</a:t>
            </a:r>
          </a:p>
          <a:p>
            <a:pPr>
              <a:lnSpc>
                <a:spcPct val="90000"/>
              </a:lnSpc>
            </a:pPr>
            <a:r>
              <a:rPr lang="es-ES" sz="2400" b="1"/>
              <a:t>Tapiz rodante, bicicleta ergométrica o carrera libre.</a:t>
            </a:r>
          </a:p>
          <a:p>
            <a:pPr>
              <a:lnSpc>
                <a:spcPct val="90000"/>
              </a:lnSpc>
            </a:pPr>
            <a:r>
              <a:rPr lang="es-ES" sz="2400" b="1"/>
              <a:t>Monitorización frecuencia cardiaca.  Alcanzando el 80% del máximo para su edad (220 – edad en años).</a:t>
            </a:r>
          </a:p>
          <a:p>
            <a:pPr>
              <a:lnSpc>
                <a:spcPct val="90000"/>
              </a:lnSpc>
            </a:pPr>
            <a:r>
              <a:rPr lang="es-ES" sz="2400" b="1"/>
              <a:t>Controles espirométricos a los 3,5,10 y 20 min.</a:t>
            </a:r>
          </a:p>
          <a:p>
            <a:pPr>
              <a:lnSpc>
                <a:spcPct val="90000"/>
              </a:lnSpc>
            </a:pPr>
            <a:endParaRPr lang="es-ES" sz="2800" b="1"/>
          </a:p>
          <a:p>
            <a:pPr>
              <a:lnSpc>
                <a:spcPct val="90000"/>
              </a:lnSpc>
            </a:pPr>
            <a:endParaRPr lang="es-ES" sz="2800"/>
          </a:p>
          <a:p>
            <a:pPr>
              <a:lnSpc>
                <a:spcPct val="90000"/>
              </a:lnSpc>
              <a:buFontTx/>
              <a:buNone/>
            </a:pPr>
            <a:endParaRPr lang="es-ES" sz="2800"/>
          </a:p>
          <a:p>
            <a:pPr>
              <a:lnSpc>
                <a:spcPct val="90000"/>
              </a:lnSpc>
              <a:buFontTx/>
              <a:buNone/>
            </a:pPr>
            <a:r>
              <a:rPr lang="es-ES" sz="2800"/>
              <a:t> 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676400" y="4724400"/>
            <a:ext cx="327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6000" b="1">
                <a:solidFill>
                  <a:srgbClr val="FF3300"/>
                </a:solidFill>
              </a:rPr>
              <a:t>+</a:t>
            </a:r>
            <a:r>
              <a:rPr lang="es-ES" sz="4400">
                <a:solidFill>
                  <a:schemeClr val="tx2"/>
                </a:solidFill>
              </a:rPr>
              <a:t>        </a:t>
            </a:r>
            <a:r>
              <a:rPr lang="es-ES" sz="4400" b="1">
                <a:solidFill>
                  <a:schemeClr val="tx2"/>
                </a:solidFill>
              </a:rPr>
              <a:t>10%</a:t>
            </a:r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2667000" y="5029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48141" name="Picture 13" descr="Grafico esfuerzo-as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810000"/>
            <a:ext cx="34290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68" name="Picture 92" descr="Jakie Joyner-Kersee 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5200"/>
            <a:ext cx="3486150" cy="3657600"/>
          </a:xfrm>
          <a:prstGeom prst="rect">
            <a:avLst/>
          </a:prstGeom>
          <a:noFill/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304800"/>
            <a:ext cx="6265862" cy="990600"/>
          </a:xfrm>
          <a:solidFill>
            <a:srgbClr val="FF00FF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AIE en el deporte de élite</a:t>
            </a:r>
            <a:r>
              <a:rPr lang="es-ES">
                <a:solidFill>
                  <a:schemeClr val="bg1"/>
                </a:solidFill>
              </a:rPr>
              <a:t/>
            </a:r>
            <a:br>
              <a:rPr lang="es-ES">
                <a:solidFill>
                  <a:schemeClr val="bg1"/>
                </a:solidFill>
              </a:rPr>
            </a:br>
            <a:endParaRPr lang="es-ES" sz="2400">
              <a:solidFill>
                <a:schemeClr val="bg1"/>
              </a:solidFill>
            </a:endParaRPr>
          </a:p>
        </p:txBody>
      </p:sp>
      <p:graphicFrame>
        <p:nvGraphicFramePr>
          <p:cNvPr id="50265" name="Group 89"/>
          <p:cNvGraphicFramePr>
            <a:graphicFrameLocks noGrp="1"/>
          </p:cNvGraphicFramePr>
          <p:nvPr/>
        </p:nvGraphicFramePr>
        <p:xfrm>
          <a:off x="2514600" y="1600200"/>
          <a:ext cx="6400800" cy="3990975"/>
        </p:xfrm>
        <a:graphic>
          <a:graphicData uri="http://schemas.openxmlformats.org/drawingml/2006/table">
            <a:tbl>
              <a:tblPr/>
              <a:tblGrid>
                <a:gridCol w="1489075"/>
                <a:gridCol w="1487488"/>
                <a:gridCol w="1489075"/>
                <a:gridCol w="1935162"/>
              </a:tblGrid>
              <a:tr h="122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Equipo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USA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Medallas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Los Angeles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1984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597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67 (11,2%)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304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Seúl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1988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667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 (7,5%)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pic>
        <p:nvPicPr>
          <p:cNvPr id="50208" name="Picture 32" descr="bandera olimpi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600200"/>
            <a:ext cx="1524000" cy="1219200"/>
          </a:xfrm>
          <a:prstGeom prst="rect">
            <a:avLst/>
          </a:prstGeom>
          <a:noFill/>
        </p:spPr>
      </p:pic>
      <p:sp>
        <p:nvSpPr>
          <p:cNvPr id="50209" name="Text Box 33"/>
          <p:cNvSpPr txBox="1">
            <a:spLocks noChangeArrowheads="1"/>
          </p:cNvSpPr>
          <p:nvPr/>
        </p:nvSpPr>
        <p:spPr bwMode="auto">
          <a:xfrm>
            <a:off x="3581400" y="5670550"/>
            <a:ext cx="5562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/>
              <a:t>Comité Olímpico de Estados Unidos y la American Academy of Allergy and Inmunology.</a:t>
            </a:r>
          </a:p>
        </p:txBody>
      </p:sp>
      <p:pic>
        <p:nvPicPr>
          <p:cNvPr id="50267" name="Picture 91" descr="Jackie Joyner-Kerse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514600" cy="3505200"/>
          </a:xfrm>
          <a:prstGeom prst="rect">
            <a:avLst/>
          </a:prstGeom>
          <a:noFill/>
        </p:spPr>
      </p:pic>
      <p:sp>
        <p:nvSpPr>
          <p:cNvPr id="50271" name="Text Box 95"/>
          <p:cNvSpPr txBox="1">
            <a:spLocks noChangeArrowheads="1"/>
          </p:cNvSpPr>
          <p:nvPr/>
        </p:nvSpPr>
        <p:spPr bwMode="auto">
          <a:xfrm>
            <a:off x="-5397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50272" name="Text Box 96"/>
          <p:cNvSpPr txBox="1">
            <a:spLocks noChangeArrowheads="1"/>
          </p:cNvSpPr>
          <p:nvPr/>
        </p:nvSpPr>
        <p:spPr bwMode="auto">
          <a:xfrm>
            <a:off x="0" y="3124200"/>
            <a:ext cx="2514600" cy="40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/>
              <a:t>Jackie Joyner-Kersee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5562600" cy="1371600"/>
          </a:xfrm>
          <a:solidFill>
            <a:srgbClr val="FF00FF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Manejo y tratamiento del AIE</a:t>
            </a:r>
          </a:p>
        </p:txBody>
      </p:sp>
      <p:pic>
        <p:nvPicPr>
          <p:cNvPr id="52228" name="Picture 4" descr="Alex Zuel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04800"/>
            <a:ext cx="3443288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962400"/>
            <a:ext cx="7772400" cy="2667000"/>
          </a:xfrm>
          <a:solidFill>
            <a:srgbClr val="00FF00"/>
          </a:solidFill>
          <a:ln>
            <a:solidFill>
              <a:schemeClr val="tx1"/>
            </a:solidFill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es-ES" b="1"/>
              <a:t>Buen control del asma por el médico.</a:t>
            </a:r>
          </a:p>
          <a:p>
            <a:r>
              <a:rPr lang="es-ES" b="1"/>
              <a:t>El AIE no precisa tratamiento continuo.</a:t>
            </a:r>
          </a:p>
          <a:p>
            <a:r>
              <a:rPr lang="es-ES" b="1"/>
              <a:t>Se tratará de forma independiente.</a:t>
            </a:r>
          </a:p>
          <a:p>
            <a:r>
              <a:rPr lang="es-ES" b="1"/>
              <a:t>Se puede prevenir con fármacos.</a:t>
            </a:r>
          </a:p>
          <a:p>
            <a:endParaRPr lang="es-E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304800"/>
            <a:ext cx="7772400" cy="1143000"/>
          </a:xfrm>
        </p:spPr>
        <p:txBody>
          <a:bodyPr/>
          <a:lstStyle/>
          <a:p>
            <a:r>
              <a:rPr lang="es-ES" b="1"/>
              <a:t>Tratamiento preventivo </a:t>
            </a:r>
            <a:br>
              <a:rPr lang="es-ES" b="1"/>
            </a:br>
            <a:r>
              <a:rPr lang="es-ES" b="1"/>
              <a:t>del AIE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7772400" cy="44196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800" b="1"/>
              <a:t>Broncodilatadores de acción rápida:</a:t>
            </a:r>
          </a:p>
          <a:p>
            <a:pPr lvl="2">
              <a:lnSpc>
                <a:spcPct val="90000"/>
              </a:lnSpc>
            </a:pPr>
            <a:r>
              <a:rPr lang="es-ES" sz="2000" b="1"/>
              <a:t>SALBUTAMOL (Ventolin)  </a:t>
            </a:r>
          </a:p>
          <a:p>
            <a:pPr lvl="2">
              <a:lnSpc>
                <a:spcPct val="90000"/>
              </a:lnSpc>
            </a:pPr>
            <a:r>
              <a:rPr lang="es-ES" sz="2000" b="1"/>
              <a:t>TERBUTALINA (Terbasmin)</a:t>
            </a:r>
          </a:p>
          <a:p>
            <a:pPr lvl="3">
              <a:lnSpc>
                <a:spcPct val="90000"/>
              </a:lnSpc>
            </a:pPr>
            <a:r>
              <a:rPr lang="es-ES" sz="1800" b="1"/>
              <a:t>Controlan el 90% de los casos.</a:t>
            </a:r>
          </a:p>
          <a:p>
            <a:pPr>
              <a:lnSpc>
                <a:spcPct val="90000"/>
              </a:lnSpc>
            </a:pPr>
            <a:r>
              <a:rPr lang="es-ES" sz="2800" b="1"/>
              <a:t>Cromonas:</a:t>
            </a:r>
          </a:p>
          <a:p>
            <a:pPr lvl="2">
              <a:lnSpc>
                <a:spcPct val="90000"/>
              </a:lnSpc>
            </a:pPr>
            <a:r>
              <a:rPr lang="es-ES" sz="2000" b="1"/>
              <a:t>CROMOGLICATO D-Na (Frenal).</a:t>
            </a:r>
          </a:p>
          <a:p>
            <a:pPr lvl="2">
              <a:lnSpc>
                <a:spcPct val="90000"/>
              </a:lnSpc>
            </a:pPr>
            <a:r>
              <a:rPr lang="es-ES" sz="2000" b="1"/>
              <a:t>NEDOCROMIL Na (Tilad, Cetimil, Brionil).</a:t>
            </a:r>
          </a:p>
          <a:p>
            <a:pPr lvl="3">
              <a:lnSpc>
                <a:spcPct val="90000"/>
              </a:lnSpc>
            </a:pPr>
            <a:r>
              <a:rPr lang="es-ES" sz="1800" b="1"/>
              <a:t>Controlan el 70-80% de los casos.</a:t>
            </a:r>
          </a:p>
          <a:p>
            <a:pPr lvl="3">
              <a:lnSpc>
                <a:spcPct val="90000"/>
              </a:lnSpc>
            </a:pPr>
            <a:endParaRPr lang="es-ES" sz="1800" b="1"/>
          </a:p>
          <a:p>
            <a:pPr>
              <a:lnSpc>
                <a:spcPct val="90000"/>
              </a:lnSpc>
            </a:pPr>
            <a:r>
              <a:rPr lang="es-ES" sz="2800" b="1"/>
              <a:t>Ambos fármacos en combinación controlan casi al 100% de los pacientes</a:t>
            </a:r>
          </a:p>
        </p:txBody>
      </p:sp>
      <p:pic>
        <p:nvPicPr>
          <p:cNvPr id="53252" name="Picture 4" descr="Indur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9350" y="0"/>
            <a:ext cx="2914650" cy="3733800"/>
          </a:xfrm>
          <a:prstGeom prst="rect">
            <a:avLst/>
          </a:prstGeom>
          <a:noFill/>
        </p:spPr>
      </p:pic>
      <p:pic>
        <p:nvPicPr>
          <p:cNvPr id="53253" name="Picture 5" descr="ciclismo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914400"/>
            <a:ext cx="1090613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-685800" y="304800"/>
            <a:ext cx="7772400" cy="1143000"/>
          </a:xfrm>
        </p:spPr>
        <p:txBody>
          <a:bodyPr/>
          <a:lstStyle/>
          <a:p>
            <a:r>
              <a:rPr lang="es-ES" b="1"/>
              <a:t>Tratamiento preventivo </a:t>
            </a:r>
            <a:br>
              <a:rPr lang="es-ES" b="1"/>
            </a:br>
            <a:r>
              <a:rPr lang="es-ES" b="1"/>
              <a:t>del AIE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514600"/>
            <a:ext cx="7772400" cy="40386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ES" b="1"/>
              <a:t>Broncodilatadores inhalados </a:t>
            </a:r>
          </a:p>
          <a:p>
            <a:pPr>
              <a:buFontTx/>
              <a:buNone/>
            </a:pPr>
            <a:r>
              <a:rPr lang="es-ES" b="1"/>
              <a:t>   de larga duración:</a:t>
            </a:r>
          </a:p>
          <a:p>
            <a:pPr lvl="2"/>
            <a:r>
              <a:rPr lang="es-ES" b="1"/>
              <a:t>SALMETEROL (Inaspir)  </a:t>
            </a:r>
          </a:p>
          <a:p>
            <a:pPr lvl="2"/>
            <a:r>
              <a:rPr lang="es-ES" b="1"/>
              <a:t>FORMOTEROL (Oxis, Foradil, Neblik)</a:t>
            </a:r>
          </a:p>
          <a:p>
            <a:pPr lvl="3"/>
            <a:r>
              <a:rPr lang="es-ES" b="1"/>
              <a:t>Con su uso prolongado pierden eficacia.</a:t>
            </a:r>
          </a:p>
          <a:p>
            <a:r>
              <a:rPr lang="es-ES" b="1"/>
              <a:t>Antileucotrienos:</a:t>
            </a:r>
          </a:p>
          <a:p>
            <a:pPr lvl="2"/>
            <a:r>
              <a:rPr lang="es-ES" b="1"/>
              <a:t>MOTELUKAST (Singulair)</a:t>
            </a:r>
          </a:p>
          <a:p>
            <a:pPr lvl="3"/>
            <a:r>
              <a:rPr lang="es-ES" b="1"/>
              <a:t>El 25% de los pacientes no responden al tratamiento.</a:t>
            </a:r>
          </a:p>
          <a:p>
            <a:pPr lvl="3"/>
            <a:endParaRPr lang="es-ES" b="1"/>
          </a:p>
        </p:txBody>
      </p:sp>
      <p:pic>
        <p:nvPicPr>
          <p:cNvPr id="54276" name="Picture 4" descr="indurain_migu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6350" y="0"/>
            <a:ext cx="278765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4277" name="Picture 5" descr="ciclismo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295400"/>
            <a:ext cx="1090613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476250"/>
            <a:ext cx="5183188" cy="1962150"/>
          </a:xfrm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Consejos para los docentes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573463"/>
            <a:ext cx="7521575" cy="3024187"/>
          </a:xfrm>
          <a:solidFill>
            <a:srgbClr val="0066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>
            <a:flatTx/>
          </a:bodyPr>
          <a:lstStyle/>
          <a:p>
            <a:r>
              <a:rPr lang="es-ES" b="1">
                <a:solidFill>
                  <a:schemeClr val="bg1"/>
                </a:solidFill>
              </a:rPr>
              <a:t>Diplomados Maestros Especialistas en Educación Física. 3-12 a.</a:t>
            </a:r>
          </a:p>
          <a:p>
            <a:r>
              <a:rPr lang="es-ES" b="1">
                <a:solidFill>
                  <a:schemeClr val="bg1"/>
                </a:solidFill>
              </a:rPr>
              <a:t>Licenciados en Ciencias de la Educación Física y el Deporte. &gt;13 a.</a:t>
            </a:r>
          </a:p>
        </p:txBody>
      </p:sp>
      <p:pic>
        <p:nvPicPr>
          <p:cNvPr id="55305" name="Picture 9" descr="sk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38200"/>
            <a:ext cx="4953000" cy="4162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476250"/>
            <a:ext cx="5183188" cy="1962150"/>
          </a:xfrm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Consejos para los docentes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743200"/>
            <a:ext cx="7521575" cy="3854450"/>
          </a:xfrm>
          <a:solidFill>
            <a:srgbClr val="0066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>
            <a:flatTx/>
          </a:bodyPr>
          <a:lstStyle/>
          <a:p>
            <a:pPr>
              <a:lnSpc>
                <a:spcPct val="90000"/>
              </a:lnSpc>
            </a:pPr>
            <a:r>
              <a:rPr lang="es-ES" sz="2800" b="1">
                <a:solidFill>
                  <a:schemeClr val="bg1"/>
                </a:solidFill>
              </a:rPr>
              <a:t>Identificar a los niños con alguna discapacidad.  (Historial Sanitario e Informe médico)</a:t>
            </a:r>
          </a:p>
          <a:p>
            <a:pPr>
              <a:lnSpc>
                <a:spcPct val="90000"/>
              </a:lnSpc>
            </a:pPr>
            <a:r>
              <a:rPr lang="es-ES" sz="2800" b="1">
                <a:solidFill>
                  <a:schemeClr val="bg1"/>
                </a:solidFill>
              </a:rPr>
              <a:t>Realizar la adaptación Curricular adecuada a cada caso.</a:t>
            </a:r>
          </a:p>
          <a:p>
            <a:pPr>
              <a:lnSpc>
                <a:spcPct val="90000"/>
              </a:lnSpc>
            </a:pPr>
            <a:r>
              <a:rPr lang="es-ES" sz="2800" b="1">
                <a:solidFill>
                  <a:schemeClr val="bg1"/>
                </a:solidFill>
              </a:rPr>
              <a:t>AC: Conjunto de medidas que deben tomar los responsables de la Educación física, destinadas a satisfacer las necesidades educativas del alumno.</a:t>
            </a:r>
          </a:p>
        </p:txBody>
      </p:sp>
      <p:pic>
        <p:nvPicPr>
          <p:cNvPr id="249860" name="Picture 4" descr="sk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-838200"/>
            <a:ext cx="4191000" cy="3522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476250"/>
            <a:ext cx="5183188" cy="1962150"/>
          </a:xfrm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Consejos para los docentes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743200"/>
            <a:ext cx="7521575" cy="3854450"/>
          </a:xfrm>
          <a:solidFill>
            <a:srgbClr val="0066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>
            <a:flatTx/>
          </a:bodyPr>
          <a:lstStyle/>
          <a:p>
            <a:pPr>
              <a:lnSpc>
                <a:spcPct val="80000"/>
              </a:lnSpc>
            </a:pPr>
            <a:r>
              <a:rPr lang="es-ES" sz="2800" b="1">
                <a:solidFill>
                  <a:schemeClr val="bg1"/>
                </a:solidFill>
              </a:rPr>
              <a:t>BOE 15 de Julio 1995, nº: 168/1995 (pag. 21771).</a:t>
            </a:r>
          </a:p>
          <a:p>
            <a:pPr>
              <a:lnSpc>
                <a:spcPct val="80000"/>
              </a:lnSpc>
            </a:pPr>
            <a:r>
              <a:rPr lang="es-ES" sz="2800" b="1">
                <a:solidFill>
                  <a:schemeClr val="bg1"/>
                </a:solidFill>
              </a:rPr>
              <a:t>Ministerio de Educación y Ciencia.  Regula la adaptación del currículo de la Educación Física para los alumnos con necesidades educativas especiales en el Bachillerato Unificado y Polivalente, en la formación profesional de primer y segundo grados y en la educación secundaria, así como la dispensa de la misma para los mayores de 25 años.</a:t>
            </a:r>
          </a:p>
        </p:txBody>
      </p:sp>
      <p:pic>
        <p:nvPicPr>
          <p:cNvPr id="250884" name="Picture 4" descr="sk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-838200"/>
            <a:ext cx="4191000" cy="3522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476250"/>
            <a:ext cx="5183188" cy="1962150"/>
          </a:xfrm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Consejos para los docentes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743200"/>
            <a:ext cx="7521575" cy="3854450"/>
          </a:xfrm>
          <a:solidFill>
            <a:srgbClr val="006600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>
            <a:flatTx/>
          </a:bodyPr>
          <a:lstStyle/>
          <a:p>
            <a:r>
              <a:rPr lang="es-ES" sz="2800" b="1">
                <a:solidFill>
                  <a:schemeClr val="bg1"/>
                </a:solidFill>
              </a:rPr>
              <a:t>Todo profesorado está obligado a adaptar el curriculo a los alumnos con necesidades educativas especiales asociadas a discapacidad motora o sensorial, temporal o permanente que sean solicitadas por los alumnos/as o sus responsables legales, acompañadas de los certificados médicos correspondientes.</a:t>
            </a:r>
          </a:p>
        </p:txBody>
      </p:sp>
      <p:pic>
        <p:nvPicPr>
          <p:cNvPr id="251908" name="Picture 4" descr="sk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-838200"/>
            <a:ext cx="4191000" cy="3522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00" y="476250"/>
            <a:ext cx="5183188" cy="1962150"/>
          </a:xfrm>
          <a:solidFill>
            <a:srgbClr val="FF6600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>
            <a:flatTx/>
          </a:bodyPr>
          <a:lstStyle/>
          <a:p>
            <a:r>
              <a:rPr lang="es-ES" sz="4800" b="1">
                <a:solidFill>
                  <a:schemeClr val="bg1"/>
                </a:solidFill>
              </a:rPr>
              <a:t>Consejos para los docentes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743200"/>
            <a:ext cx="7521575" cy="3854450"/>
          </a:xfrm>
          <a:solidFill>
            <a:schemeClr val="accent2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r>
              <a:rPr lang="es-ES" sz="2800" b="1">
                <a:solidFill>
                  <a:schemeClr val="bg1"/>
                </a:solidFill>
              </a:rPr>
              <a:t>Animar al niño con asma a participar en las actividades del colegio, ha practicar deporte incluso de competición.</a:t>
            </a:r>
          </a:p>
          <a:p>
            <a:r>
              <a:rPr lang="es-ES" sz="2800" b="1">
                <a:solidFill>
                  <a:schemeClr val="bg1"/>
                </a:solidFill>
              </a:rPr>
              <a:t>Cualquier deporte es bueno.  “El mejor es siempre el que le guste más”.</a:t>
            </a:r>
          </a:p>
          <a:p>
            <a:r>
              <a:rPr lang="es-ES" sz="2800" b="1">
                <a:solidFill>
                  <a:schemeClr val="bg1"/>
                </a:solidFill>
              </a:rPr>
              <a:t>Los que exigen esfuerzos mantenidos de alta intensidad provocan más asma.</a:t>
            </a:r>
          </a:p>
          <a:p>
            <a:r>
              <a:rPr lang="es-ES" sz="2800" b="1">
                <a:solidFill>
                  <a:schemeClr val="bg1"/>
                </a:solidFill>
              </a:rPr>
              <a:t>Solo está contraindicado el submarinismo.</a:t>
            </a:r>
          </a:p>
        </p:txBody>
      </p:sp>
      <p:pic>
        <p:nvPicPr>
          <p:cNvPr id="248836" name="Picture 4" descr="sk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-838200"/>
            <a:ext cx="4191000" cy="3522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baloncest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2395538" cy="2395538"/>
          </a:xfrm>
          <a:prstGeom prst="rect">
            <a:avLst/>
          </a:prstGeom>
          <a:noFill/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60350"/>
            <a:ext cx="7772400" cy="1371600"/>
          </a:xfrm>
        </p:spPr>
        <p:txBody>
          <a:bodyPr/>
          <a:lstStyle/>
          <a:p>
            <a:r>
              <a:rPr lang="es-ES" b="1">
                <a:solidFill>
                  <a:srgbClr val="FF3399"/>
                </a:solidFill>
              </a:rPr>
              <a:t>10 consejos básicos para realizar ejercicio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43200"/>
            <a:ext cx="7448550" cy="3854450"/>
          </a:xfrm>
          <a:solidFill>
            <a:srgbClr val="000099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99"/>
            </a:extrusionClr>
          </a:sp3d>
        </p:spPr>
        <p:txBody>
          <a:bodyPr>
            <a:flatTx/>
          </a:bodyPr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Premedicación.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Calentamiento previo (10-15 min.)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Respiración nasal.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Entrenamiento progresivo personalizado.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Descenso gradual del ejercicio.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s-ES" sz="2800">
                <a:solidFill>
                  <a:schemeClr val="bg1"/>
                </a:solidFill>
              </a:rPr>
              <a:t>Evitar ejercicios de alta intensidad y larga duración si no se conocen los límites personales del ejercicio.</a:t>
            </a:r>
          </a:p>
        </p:txBody>
      </p:sp>
      <p:pic>
        <p:nvPicPr>
          <p:cNvPr id="56325" name="Picture 5" descr="baloncesto 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1412875"/>
            <a:ext cx="2447925" cy="2447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baloncest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5" y="0"/>
            <a:ext cx="2525713" cy="2636838"/>
          </a:xfrm>
          <a:prstGeom prst="rect">
            <a:avLst/>
          </a:prstGeom>
          <a:noFill/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60350"/>
            <a:ext cx="7772400" cy="1371600"/>
          </a:xfrm>
          <a:noFill/>
        </p:spPr>
        <p:txBody>
          <a:bodyPr/>
          <a:lstStyle/>
          <a:p>
            <a:r>
              <a:rPr lang="es-ES" b="1">
                <a:solidFill>
                  <a:srgbClr val="FF3399"/>
                </a:solidFill>
              </a:rPr>
              <a:t>10 consejos básicos para realizar ejercicio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43200"/>
            <a:ext cx="7448550" cy="3854450"/>
          </a:xfrm>
          <a:solidFill>
            <a:srgbClr val="000099"/>
          </a:solidFill>
          <a:ln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99"/>
            </a:extrusionClr>
          </a:sp3d>
        </p:spPr>
        <p:txBody>
          <a:bodyPr>
            <a:flatTx/>
          </a:bodyPr>
          <a:lstStyle/>
          <a:p>
            <a:pPr marL="609600" indent="-609600">
              <a:buFontTx/>
              <a:buNone/>
            </a:pPr>
            <a:r>
              <a:rPr lang="es-ES" sz="2800">
                <a:solidFill>
                  <a:schemeClr val="bg1"/>
                </a:solidFill>
              </a:rPr>
              <a:t>7.</a:t>
            </a:r>
            <a:r>
              <a:rPr lang="es-ES" sz="2800"/>
              <a:t>   </a:t>
            </a:r>
            <a:r>
              <a:rPr lang="es-ES" sz="2800">
                <a:solidFill>
                  <a:schemeClr val="bg1"/>
                </a:solidFill>
              </a:rPr>
              <a:t>Evitar la inhalación de aire muy frío y seco.</a:t>
            </a:r>
          </a:p>
          <a:p>
            <a:pPr marL="609600" indent="-609600">
              <a:buFontTx/>
              <a:buNone/>
            </a:pPr>
            <a:r>
              <a:rPr lang="es-ES" sz="2800">
                <a:solidFill>
                  <a:schemeClr val="bg1"/>
                </a:solidFill>
              </a:rPr>
              <a:t>8.   Evitar hacer ejercicio si humo o contaminación y en exteriores en épocas polínicas (solo los alérgicos a pólenes)</a:t>
            </a:r>
          </a:p>
          <a:p>
            <a:pPr marL="609600" indent="-609600">
              <a:buFontTx/>
              <a:buNone/>
            </a:pPr>
            <a:r>
              <a:rPr lang="es-ES" sz="2800">
                <a:solidFill>
                  <a:schemeClr val="bg1"/>
                </a:solidFill>
              </a:rPr>
              <a:t>9.   No realizar ejercicio los días que esté muy acatarrado o con crisis de asma.</a:t>
            </a:r>
          </a:p>
          <a:p>
            <a:pPr marL="609600" indent="-609600">
              <a:buFontTx/>
              <a:buNone/>
            </a:pPr>
            <a:r>
              <a:rPr lang="es-ES" sz="2800">
                <a:solidFill>
                  <a:schemeClr val="bg1"/>
                </a:solidFill>
              </a:rPr>
              <a:t>10.  Llevar siempre la medicación de rescate en la bolsa de deportes.</a:t>
            </a:r>
          </a:p>
          <a:p>
            <a:pPr marL="609600" indent="-609600"/>
            <a:endParaRPr lang="es-ES" sz="2800">
              <a:solidFill>
                <a:schemeClr val="bg1"/>
              </a:solidFill>
            </a:endParaRPr>
          </a:p>
        </p:txBody>
      </p:sp>
      <p:pic>
        <p:nvPicPr>
          <p:cNvPr id="58373" name="Picture 5" descr="baloncesto 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1196975"/>
            <a:ext cx="2266950" cy="2266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Papa aerosol 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595688" cy="4508500"/>
          </a:xfrm>
          <a:prstGeom prst="rect">
            <a:avLst/>
          </a:prstGeom>
          <a:noFill/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708400" y="549275"/>
            <a:ext cx="5040313" cy="2057400"/>
          </a:xfr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es-ES" sz="3200" b="1"/>
              <a:t>¿Qué hacer si aparece una crisis de asma durante el ejercicio?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13" y="3716338"/>
            <a:ext cx="7346950" cy="2663825"/>
          </a:xfrm>
          <a:solidFill>
            <a:srgbClr val="CC00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s-ES" b="1">
                <a:solidFill>
                  <a:schemeClr val="bg1"/>
                </a:solidFill>
              </a:rPr>
              <a:t>Actuar con calma y parar el ejercicio.</a:t>
            </a:r>
          </a:p>
          <a:p>
            <a:r>
              <a:rPr lang="es-ES" b="1">
                <a:solidFill>
                  <a:schemeClr val="bg1"/>
                </a:solidFill>
              </a:rPr>
              <a:t>Posición cómoda y sin gente alrededor.</a:t>
            </a:r>
          </a:p>
          <a:p>
            <a:r>
              <a:rPr lang="es-ES" b="1">
                <a:solidFill>
                  <a:schemeClr val="bg1"/>
                </a:solidFill>
              </a:rPr>
              <a:t>Administrarle la medicación de rescate lo antes posible.   (ver ficha niño).</a:t>
            </a:r>
          </a:p>
          <a:p>
            <a:endParaRPr lang="es-ES"/>
          </a:p>
        </p:txBody>
      </p:sp>
      <p:pic>
        <p:nvPicPr>
          <p:cNvPr id="59398" name="Picture 6" descr="Esquema pulmon-inhalad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48200"/>
            <a:ext cx="127635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Papa aerosol I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49500"/>
            <a:ext cx="3379788" cy="4508500"/>
          </a:xfrm>
          <a:prstGeom prst="rect">
            <a:avLst/>
          </a:prstGeom>
          <a:noFill/>
        </p:spPr>
      </p:pic>
      <p:sp>
        <p:nvSpPr>
          <p:cNvPr id="2293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59338" cy="1844675"/>
          </a:xfr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es-ES" sz="3200" b="1"/>
              <a:t>¿Qué hacer si aparece </a:t>
            </a:r>
            <a:br>
              <a:rPr lang="es-ES" sz="3200" b="1"/>
            </a:br>
            <a:r>
              <a:rPr lang="es-ES" sz="3200" b="1"/>
              <a:t>una crisis de asma </a:t>
            </a:r>
            <a:br>
              <a:rPr lang="es-ES" sz="3200" b="1"/>
            </a:br>
            <a:r>
              <a:rPr lang="es-ES" sz="3200" b="1"/>
              <a:t>durante el ejercicio?</a:t>
            </a:r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492500" y="2492375"/>
            <a:ext cx="5364163" cy="3960813"/>
          </a:xfrm>
          <a:solidFill>
            <a:srgbClr val="CC00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s-ES" sz="2800" b="1">
                <a:solidFill>
                  <a:schemeClr val="bg1"/>
                </a:solidFill>
              </a:rPr>
              <a:t>Si mejora seguir con actividad suave.</a:t>
            </a:r>
          </a:p>
          <a:p>
            <a:r>
              <a:rPr lang="es-ES" sz="2800" b="1">
                <a:solidFill>
                  <a:schemeClr val="bg1"/>
                </a:solidFill>
              </a:rPr>
              <a:t>Si empeora avisar  los padres y ambulancia para llevarlo al hospital más cercano.  Mientras tanto se seguirá administrando la medicación de rescate.</a:t>
            </a:r>
          </a:p>
          <a:p>
            <a:endParaRPr lang="es-ES" sz="2800" b="1">
              <a:solidFill>
                <a:schemeClr val="bg1"/>
              </a:solidFill>
            </a:endParaRPr>
          </a:p>
          <a:p>
            <a:endParaRPr lang="es-ES" sz="2800"/>
          </a:p>
        </p:txBody>
      </p:sp>
      <p:pic>
        <p:nvPicPr>
          <p:cNvPr id="229384" name="Picture 8" descr="telefono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5157788"/>
            <a:ext cx="1519238" cy="1700212"/>
          </a:xfrm>
          <a:noFill/>
          <a:ln>
            <a:solidFill>
              <a:srgbClr val="FF0000"/>
            </a:solidFill>
          </a:ln>
        </p:spPr>
      </p:pic>
      <p:pic>
        <p:nvPicPr>
          <p:cNvPr id="229388" name="Picture 12" descr="ambulancia 3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932363" y="0"/>
            <a:ext cx="4211637" cy="2133600"/>
          </a:xfrm>
          <a:noFill/>
          <a:ln w="12700">
            <a:solidFill>
              <a:srgbClr val="FF0000"/>
            </a:solidFill>
          </a:ln>
        </p:spPr>
      </p:pic>
      <p:sp>
        <p:nvSpPr>
          <p:cNvPr id="229389" name="Text Box 13"/>
          <p:cNvSpPr txBox="1">
            <a:spLocks noChangeArrowheads="1"/>
          </p:cNvSpPr>
          <p:nvPr/>
        </p:nvSpPr>
        <p:spPr bwMode="auto">
          <a:xfrm>
            <a:off x="6588125" y="1052513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>
                <a:latin typeface="Arial Black" pitchFamily="34" charset="0"/>
              </a:rPr>
              <a:t>112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 descr="podium-kara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85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18" name="Picture 2" descr="Niur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0"/>
            <a:ext cx="2919412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0" y="6308725"/>
            <a:ext cx="5651500" cy="6794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600" b="1"/>
              <a:t>  </a:t>
            </a:r>
            <a:r>
              <a:rPr lang="es-ES" sz="3600" b="1">
                <a:solidFill>
                  <a:srgbClr val="FF0000"/>
                </a:solidFill>
              </a:rPr>
              <a:t>NO ERA IMPOSIBLE</a:t>
            </a:r>
          </a:p>
        </p:txBody>
      </p:sp>
      <p:pic>
        <p:nvPicPr>
          <p:cNvPr id="60426" name="Picture 10" descr="Alex Zuel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0"/>
            <a:ext cx="25908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25" name="Picture 9" descr="Indurai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0"/>
            <a:ext cx="3094037" cy="379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29" name="Picture 13" descr="Meca-Dedicatori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0"/>
            <a:ext cx="2847975" cy="3860800"/>
          </a:xfrm>
          <a:prstGeom prst="rect">
            <a:avLst/>
          </a:prstGeom>
          <a:noFill/>
        </p:spPr>
      </p:pic>
      <p:pic>
        <p:nvPicPr>
          <p:cNvPr id="60430" name="Picture 14" descr="rodma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0"/>
            <a:ext cx="3043238" cy="3789363"/>
          </a:xfrm>
          <a:prstGeom prst="rect">
            <a:avLst/>
          </a:prstGeom>
          <a:noFill/>
        </p:spPr>
      </p:pic>
      <p:pic>
        <p:nvPicPr>
          <p:cNvPr id="60428" name="Picture 12" descr="Quique sanchez-flore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5875" y="0"/>
            <a:ext cx="3436938" cy="3789363"/>
          </a:xfrm>
          <a:prstGeom prst="rect">
            <a:avLst/>
          </a:prstGeom>
          <a:noFill/>
        </p:spPr>
      </p:pic>
      <p:pic>
        <p:nvPicPr>
          <p:cNvPr id="60427" name="Picture 11" descr="Pulitze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6238" y="0"/>
            <a:ext cx="247015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20" name="Picture 4" descr="Benni 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00338" y="0"/>
            <a:ext cx="2755900" cy="395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21" name="Picture 5" descr="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84438" y="0"/>
            <a:ext cx="3063875" cy="395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0422" name="Picture 6" descr="Jhon 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95513" y="0"/>
            <a:ext cx="3798887" cy="395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2049</TotalTime>
  <Words>1260</Words>
  <Application>Microsoft PowerPoint</Application>
  <PresentationFormat>Presentación en pantalla (4:3)</PresentationFormat>
  <Paragraphs>239</Paragraphs>
  <Slides>56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2" baseType="lpstr">
      <vt:lpstr>Times New Roman</vt:lpstr>
      <vt:lpstr>Franklin Gothic Medium</vt:lpstr>
      <vt:lpstr>Arial</vt:lpstr>
      <vt:lpstr>Arial Black</vt:lpstr>
      <vt:lpstr>Impact</vt:lpstr>
      <vt:lpstr>Diseño predeterminado</vt:lpstr>
      <vt:lpstr>EL NIÑO CON ASMA EN LA ACTIVIDAD FISICA Y EN EL DEPORTE</vt:lpstr>
      <vt:lpstr>Las enfermedades alérgicas tienen una prevalencia en la población mundial  del 20% </vt:lpstr>
      <vt:lpstr>    Sentimientos de inferioridad  Pérdida de autoestima   </vt:lpstr>
      <vt:lpstr> Se restringen las actividades Absentismo escolar </vt:lpstr>
      <vt:lpstr>Educación sanitaria</vt:lpstr>
      <vt:lpstr>¿Qué son los pulmones?</vt:lpstr>
      <vt:lpstr>Diapositiva 7</vt:lpstr>
      <vt:lpstr>   RESPIRAMOS SIN DARNOS CUENTA 25.000 respiraciones diarias Se movilizan 10.000 litros de aire al día AIRE:  O2,  N,  otros gases y partículas   </vt:lpstr>
      <vt:lpstr>Diapositiva 9</vt:lpstr>
      <vt:lpstr>  SISTEMA  DEFENSIVO:  Nariz (filtro térmico)  Transporte muco-ciliar                                   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TRATAMIENTO DEL ASMA</vt:lpstr>
      <vt:lpstr>1.- Medidas de control ambiental</vt:lpstr>
      <vt:lpstr>ACAROS</vt:lpstr>
      <vt:lpstr>PÓLENES</vt:lpstr>
      <vt:lpstr>Diapositiva 21</vt:lpstr>
      <vt:lpstr>Diapositiva 22</vt:lpstr>
      <vt:lpstr>HONGOS</vt:lpstr>
      <vt:lpstr>HONGOS</vt:lpstr>
      <vt:lpstr>HONGOS</vt:lpstr>
      <vt:lpstr>EPIDERMICOS ANIMALES</vt:lpstr>
      <vt:lpstr>EPIDERMICOS ANIMALES</vt:lpstr>
      <vt:lpstr>EPIDERMICOS ANIMALES</vt:lpstr>
      <vt:lpstr>hamster</vt:lpstr>
      <vt:lpstr>2.- Vacunas antialérgicas. </vt:lpstr>
      <vt:lpstr>INMUNOTERAPIA</vt:lpstr>
      <vt:lpstr>3.- Tratamiento preventivo antiinflamatorio</vt:lpstr>
      <vt:lpstr>4.- Tratamiento sintomático. MEDICACIÓN DE RESCATE</vt:lpstr>
      <vt:lpstr>4.- Tratamiento sintomático. MEDICACIÓN DE RESCATE</vt:lpstr>
      <vt:lpstr>¿Qué es el asma inducido por el ejercicio?</vt:lpstr>
      <vt:lpstr>Es una obstrucción aguda y reversible de los bronquios desencadenada por el ejercicio</vt:lpstr>
      <vt:lpstr>Características del AIE</vt:lpstr>
      <vt:lpstr>Características del AIE</vt:lpstr>
      <vt:lpstr>Patogenia del AIE</vt:lpstr>
      <vt:lpstr> Prevalencia del AIE</vt:lpstr>
      <vt:lpstr>Diagnóstico del AIE</vt:lpstr>
      <vt:lpstr>Prueba de esfuerzo</vt:lpstr>
      <vt:lpstr>AIE en el deporte de élite </vt:lpstr>
      <vt:lpstr>Manejo y tratamiento del AIE</vt:lpstr>
      <vt:lpstr>Tratamiento preventivo  del AIE</vt:lpstr>
      <vt:lpstr>Tratamiento preventivo  del AIE</vt:lpstr>
      <vt:lpstr>Consejos para los docentes</vt:lpstr>
      <vt:lpstr>Consejos para los docentes</vt:lpstr>
      <vt:lpstr>Consejos para los docentes</vt:lpstr>
      <vt:lpstr>Consejos para los docentes</vt:lpstr>
      <vt:lpstr>Consejos para los docentes</vt:lpstr>
      <vt:lpstr>10 consejos básicos para realizar ejercicio</vt:lpstr>
      <vt:lpstr>10 consejos básicos para realizar ejercicio</vt:lpstr>
      <vt:lpstr>¿Qué hacer si aparece una crisis de asma durante el ejercicio?</vt:lpstr>
      <vt:lpstr>¿Qué hacer si aparece  una crisis de asma  durante el ejercicio?</vt:lpstr>
      <vt:lpstr>Diapositiva 56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NIÑO ASMÁTICO EN LA ACTIVIDAD FÍSICA Y L DEPORTE</dc:title>
  <dc:creator>Papa</dc:creator>
  <cp:lastModifiedBy>Usuario</cp:lastModifiedBy>
  <cp:revision>181</cp:revision>
  <dcterms:created xsi:type="dcterms:W3CDTF">2005-09-16T18:49:57Z</dcterms:created>
  <dcterms:modified xsi:type="dcterms:W3CDTF">2011-09-11T11:24:00Z</dcterms:modified>
</cp:coreProperties>
</file>